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  <p:sldMasterId id="2147483689" r:id="rId2"/>
  </p:sldMasterIdLst>
  <p:notesMasterIdLst>
    <p:notesMasterId r:id="rId84"/>
  </p:notesMasterIdLst>
  <p:sldIdLst>
    <p:sldId id="256" r:id="rId3"/>
    <p:sldId id="292" r:id="rId4"/>
    <p:sldId id="293" r:id="rId5"/>
    <p:sldId id="286" r:id="rId6"/>
    <p:sldId id="294" r:id="rId7"/>
    <p:sldId id="295" r:id="rId8"/>
    <p:sldId id="296" r:id="rId9"/>
    <p:sldId id="304" r:id="rId10"/>
    <p:sldId id="297" r:id="rId11"/>
    <p:sldId id="374" r:id="rId12"/>
    <p:sldId id="375" r:id="rId13"/>
    <p:sldId id="298" r:id="rId14"/>
    <p:sldId id="378" r:id="rId15"/>
    <p:sldId id="305" r:id="rId16"/>
    <p:sldId id="306" r:id="rId17"/>
    <p:sldId id="307" r:id="rId18"/>
    <p:sldId id="299" r:id="rId19"/>
    <p:sldId id="300" r:id="rId20"/>
    <p:sldId id="308" r:id="rId21"/>
    <p:sldId id="309" r:id="rId22"/>
    <p:sldId id="310" r:id="rId23"/>
    <p:sldId id="311" r:id="rId24"/>
    <p:sldId id="312" r:id="rId25"/>
    <p:sldId id="313" r:id="rId26"/>
    <p:sldId id="376" r:id="rId27"/>
    <p:sldId id="377" r:id="rId28"/>
    <p:sldId id="314" r:id="rId29"/>
    <p:sldId id="315" r:id="rId30"/>
    <p:sldId id="316" r:id="rId31"/>
    <p:sldId id="317" r:id="rId32"/>
    <p:sldId id="318" r:id="rId33"/>
    <p:sldId id="319" r:id="rId34"/>
    <p:sldId id="320" r:id="rId35"/>
    <p:sldId id="321" r:id="rId36"/>
    <p:sldId id="322" r:id="rId37"/>
    <p:sldId id="325" r:id="rId38"/>
    <p:sldId id="327" r:id="rId39"/>
    <p:sldId id="329" r:id="rId40"/>
    <p:sldId id="330" r:id="rId41"/>
    <p:sldId id="331" r:id="rId42"/>
    <p:sldId id="332" r:id="rId43"/>
    <p:sldId id="333" r:id="rId44"/>
    <p:sldId id="365" r:id="rId45"/>
    <p:sldId id="366" r:id="rId46"/>
    <p:sldId id="367" r:id="rId47"/>
    <p:sldId id="368" r:id="rId48"/>
    <p:sldId id="369" r:id="rId49"/>
    <p:sldId id="370" r:id="rId50"/>
    <p:sldId id="371" r:id="rId51"/>
    <p:sldId id="335" r:id="rId52"/>
    <p:sldId id="372" r:id="rId53"/>
    <p:sldId id="336" r:id="rId54"/>
    <p:sldId id="337" r:id="rId55"/>
    <p:sldId id="338" r:id="rId56"/>
    <p:sldId id="339" r:id="rId57"/>
    <p:sldId id="340" r:id="rId58"/>
    <p:sldId id="341" r:id="rId59"/>
    <p:sldId id="342" r:id="rId60"/>
    <p:sldId id="343" r:id="rId61"/>
    <p:sldId id="344" r:id="rId62"/>
    <p:sldId id="345" r:id="rId63"/>
    <p:sldId id="346" r:id="rId64"/>
    <p:sldId id="347" r:id="rId65"/>
    <p:sldId id="348" r:id="rId66"/>
    <p:sldId id="349" r:id="rId67"/>
    <p:sldId id="350" r:id="rId68"/>
    <p:sldId id="351" r:id="rId69"/>
    <p:sldId id="352" r:id="rId70"/>
    <p:sldId id="353" r:id="rId71"/>
    <p:sldId id="354" r:id="rId72"/>
    <p:sldId id="355" r:id="rId73"/>
    <p:sldId id="356" r:id="rId74"/>
    <p:sldId id="357" r:id="rId75"/>
    <p:sldId id="358" r:id="rId76"/>
    <p:sldId id="359" r:id="rId77"/>
    <p:sldId id="360" r:id="rId78"/>
    <p:sldId id="373" r:id="rId79"/>
    <p:sldId id="361" r:id="rId80"/>
    <p:sldId id="362" r:id="rId81"/>
    <p:sldId id="363" r:id="rId82"/>
    <p:sldId id="364" r:id="rId8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75"/>
    <p:restoredTop sz="94541"/>
  </p:normalViewPr>
  <p:slideViewPr>
    <p:cSldViewPr snapToGrid="0" snapToObjects="1">
      <p:cViewPr varScale="1">
        <p:scale>
          <a:sx n="124" d="100"/>
          <a:sy n="124" d="100"/>
        </p:scale>
        <p:origin x="2056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theme" Target="theme/theme1.xml"/><Relationship Id="rId61" Type="http://schemas.openxmlformats.org/officeDocument/2006/relationships/slide" Target="slides/slide59.xml"/><Relationship Id="rId82" Type="http://schemas.openxmlformats.org/officeDocument/2006/relationships/slide" Target="slides/slide80.xml"/></Relationships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jpeg>
</file>

<file path=ppt/media/image35.png>
</file>

<file path=ppt/media/image5.png>
</file>

<file path=ppt/media/image6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649F9D-BBB3-2341-90F3-75236C82D8B4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52292B-2E3C-0949-81E0-BF37278B7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04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777" r="99162">
                        <a14:foregroundMark x1="42458" y1="3265" x2="44134" y2="8935"/>
                        <a14:foregroundMark x1="19274" y1="13402" x2="25978" y2="13746"/>
                        <a14:foregroundMark x1="43855" y1="15979" x2="50000" y2="18729"/>
                        <a14:foregroundMark x1="65363" y1="51031" x2="68715" y2="57216"/>
                        <a14:foregroundMark x1="56983" y1="21993" x2="51397" y2="24399"/>
                        <a14:foregroundMark x1="27933" y1="28007" x2="25419" y2="30584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" y="304800"/>
            <a:ext cx="1922463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8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0" y="1295400"/>
            <a:ext cx="617220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88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772400" cy="1752600"/>
          </a:xfrm>
        </p:spPr>
        <p:txBody>
          <a:bodyPr/>
          <a:lstStyle>
            <a:lvl1pPr marL="0" indent="0">
              <a:buFont typeface="Monotype Sort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3" name="Straight Connector 12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7" name="Picture 16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9" name="Picture 18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24" name="Picture 23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747754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1580137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814756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57200"/>
            <a:ext cx="20574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60198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0368595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72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299858035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5871780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ourier"/>
                <a:cs typeface="Courier"/>
              </a:defRPr>
            </a:lvl1pPr>
            <a:lvl2pPr>
              <a:defRPr>
                <a:latin typeface="Courier"/>
                <a:cs typeface="Courier"/>
              </a:defRPr>
            </a:lvl2pPr>
            <a:lvl3pPr>
              <a:defRPr>
                <a:latin typeface="Courier"/>
                <a:cs typeface="Courier"/>
              </a:defRPr>
            </a:lvl3pPr>
            <a:lvl4pPr>
              <a:defRPr>
                <a:latin typeface="Courier"/>
                <a:cs typeface="Courier"/>
              </a:defRPr>
            </a:lvl4pPr>
            <a:lvl5pPr>
              <a:defRPr>
                <a:latin typeface="Courier"/>
                <a:cs typeface="Courier"/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80809814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777" r="99162">
                        <a14:foregroundMark x1="42458" y1="3265" x2="44134" y2="8935"/>
                        <a14:foregroundMark x1="19274" y1="13402" x2="25978" y2="13746"/>
                        <a14:foregroundMark x1="43855" y1="15979" x2="50000" y2="18729"/>
                        <a14:foregroundMark x1="65363" y1="51031" x2="68715" y2="57216"/>
                        <a14:foregroundMark x1="56983" y1="21993" x2="51397" y2="24399"/>
                        <a14:foregroundMark x1="27933" y1="28007" x2="25419" y2="30584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" y="304800"/>
            <a:ext cx="1922463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8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0" y="1295400"/>
            <a:ext cx="617220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88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772400" cy="1752600"/>
          </a:xfrm>
        </p:spPr>
        <p:txBody>
          <a:bodyPr/>
          <a:lstStyle>
            <a:lvl1pPr marL="0" indent="0">
              <a:buFont typeface="Monotype Sort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3" name="Straight Connector 12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7" name="Picture 16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9" name="Picture 18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24" name="Picture 23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769883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77323582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3125764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241152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14342595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2201014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0035109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9566897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63891153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53326600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9153269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57200"/>
            <a:ext cx="20574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60198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5603517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72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660420819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5820949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 noChangeArrowheads="1"/>
          </p:cNvSpPr>
          <p:nvPr>
            <p:ph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>
                <a:latin typeface="Courier"/>
                <a:cs typeface="Courier"/>
              </a:defRPr>
            </a:lvl1pPr>
            <a:lvl2pPr>
              <a:defRPr>
                <a:latin typeface="Courier"/>
                <a:cs typeface="Courier"/>
              </a:defRPr>
            </a:lvl2pPr>
            <a:lvl3pPr>
              <a:defRPr>
                <a:latin typeface="Courier"/>
                <a:cs typeface="Courier"/>
              </a:defRPr>
            </a:lvl3pPr>
            <a:lvl4pPr>
              <a:defRPr>
                <a:latin typeface="Courier"/>
                <a:cs typeface="Courier"/>
              </a:defRPr>
            </a:lvl4pPr>
            <a:lvl5pPr>
              <a:defRPr>
                <a:latin typeface="Courier"/>
                <a:cs typeface="Courier"/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8880628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965089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112939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 marL="0" indent="0">
              <a:buNone/>
              <a:defRPr sz="1800">
                <a:latin typeface="Courier"/>
                <a:cs typeface="Courier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listing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 marL="0" indent="0">
              <a:buNone/>
              <a:defRPr sz="1800">
                <a:latin typeface="Courier"/>
                <a:cs typeface="Courier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listing</a:t>
            </a:r>
          </a:p>
        </p:txBody>
      </p:sp>
    </p:spTree>
    <p:extLst>
      <p:ext uri="{BB962C8B-B14F-4D97-AF65-F5344CB8AC3E}">
        <p14:creationId xmlns:p14="http://schemas.microsoft.com/office/powerpoint/2010/main" val="81026167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30608967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037714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585462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57302762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image" Target="../media/image2.jpeg"/><Relationship Id="rId2" Type="http://schemas.openxmlformats.org/officeDocument/2006/relationships/slideLayout" Target="../slideLayouts/slideLayout17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4572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87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387076" name="Rectangle 4"/>
          <p:cNvSpPr>
            <a:spLocks noChangeArrowheads="1"/>
          </p:cNvSpPr>
          <p:nvPr/>
        </p:nvSpPr>
        <p:spPr bwMode="gray">
          <a:xfrm>
            <a:off x="0" y="1638300"/>
            <a:ext cx="3343275" cy="122238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000000"/>
              </a:solidFill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7" name="Straight Connector 16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3" name="Picture 12" descr="RUGR_logoNL_rood_PMS186.eps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pic>
        <p:nvPicPr>
          <p:cNvPr id="14" name="Picture 13" descr="CoverSmall.jpg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6549" y="381000"/>
            <a:ext cx="1020251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457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704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effectLst/>
          <a:latin typeface="Helvetica Neue Medium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60000"/>
        <a:buFont typeface="Monotype Sorts" charset="2"/>
        <a:buChar char="n"/>
        <a:defRPr kumimoji="1" sz="3200">
          <a:solidFill>
            <a:schemeClr val="tx1"/>
          </a:solidFill>
          <a:effectLst/>
          <a:latin typeface="Helvetica Neue Light"/>
          <a:ea typeface="ＭＳ Ｐゴシック" charset="-128"/>
          <a:cs typeface="ＭＳ Ｐゴシック" charset="-128"/>
        </a:defRPr>
      </a:lvl1pPr>
      <a:lvl2pPr marL="739775" indent="-282575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/>
        <a:buChar char="•"/>
        <a:defRPr kumimoji="1" sz="2800">
          <a:solidFill>
            <a:schemeClr val="tx1"/>
          </a:solidFill>
          <a:effectLst/>
          <a:latin typeface="Helvetica Neue Light"/>
          <a:ea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100000"/>
        <a:buFont typeface="Wingdings" charset="2"/>
        <a:buChar char="§"/>
        <a:defRPr kumimoji="1" sz="2400">
          <a:solidFill>
            <a:schemeClr val="tx1"/>
          </a:solidFill>
          <a:effectLst/>
          <a:latin typeface="Helvetica Neue Light"/>
          <a:ea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E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4572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87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87076" name="Rectangle 4"/>
          <p:cNvSpPr>
            <a:spLocks noChangeArrowheads="1"/>
          </p:cNvSpPr>
          <p:nvPr/>
        </p:nvSpPr>
        <p:spPr bwMode="gray">
          <a:xfrm>
            <a:off x="0" y="1638300"/>
            <a:ext cx="3343275" cy="122238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000000"/>
              </a:solidFill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7" name="Straight Connector 16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3" name="Picture 12" descr="RUGR_logoNL_rood_PMS186.eps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pic>
        <p:nvPicPr>
          <p:cNvPr id="14" name="Picture 13" descr="CoverSmall.jpg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6549" y="381000"/>
            <a:ext cx="1020251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</p:sldLayoutIdLst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effectLst/>
          <a:latin typeface="Helvetica Neue Medium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60000"/>
        <a:buFont typeface="Monotype Sorts" charset="2"/>
        <a:buChar char="n"/>
        <a:defRPr kumimoji="1" sz="24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1pPr>
      <a:lvl2pPr marL="739775" indent="-282575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/>
        <a:buChar char="•"/>
        <a:defRPr kumimoji="1" sz="28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100000"/>
        <a:buFont typeface="Wingdings" charset="2"/>
        <a:buChar char="§"/>
        <a:defRPr kumimoji="1" sz="24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/>
          <a:latin typeface="Courier"/>
          <a:ea typeface="ＭＳ Ｐゴシック" charset="-128"/>
          <a:cs typeface="Courier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1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PRIMs tutorial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Unit 2: Variable binding and multiple skills</a:t>
            </a:r>
          </a:p>
        </p:txBody>
      </p:sp>
    </p:spTree>
    <p:extLst>
      <p:ext uri="{BB962C8B-B14F-4D97-AF65-F5344CB8AC3E}">
        <p14:creationId xmlns:p14="http://schemas.microsoft.com/office/powerpoint/2010/main" val="1204067428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 the hood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operator start-count {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&lt;&gt;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WM1 =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==&gt;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WM1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C1 -&gt; RT1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RT2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C2 -&gt; AC1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AC2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}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C1 = count-fact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C2 = say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start-semantic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&lt;&gt;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WM1 =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</a:t>
            </a:r>
            <a:r>
              <a:rPr lang="en-US" sz="1800" dirty="0">
                <a:latin typeface="Courier"/>
                <a:cs typeface="Courier"/>
              </a:rPr>
              <a:t>C1</a:t>
            </a:r>
            <a:r>
              <a:rPr lang="mr-IN" sz="1800" dirty="0">
                <a:latin typeface="Courier"/>
                <a:cs typeface="Courier"/>
              </a:rPr>
              <a:t> -&gt; RT1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RT2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</a:t>
            </a:r>
            <a:r>
              <a:rPr lang="en-US" sz="1800" dirty="0">
                <a:latin typeface="Courier"/>
                <a:cs typeface="Courier"/>
              </a:rPr>
              <a:t>C2</a:t>
            </a:r>
            <a:r>
              <a:rPr lang="mr-IN" sz="1800" dirty="0">
                <a:latin typeface="Courier"/>
                <a:cs typeface="Courier"/>
              </a:rPr>
              <a:t> 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C1 = property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C2 = subvocalize</a:t>
            </a:r>
          </a:p>
        </p:txBody>
      </p:sp>
    </p:spTree>
    <p:extLst>
      <p:ext uri="{BB962C8B-B14F-4D97-AF65-F5344CB8AC3E}">
        <p14:creationId xmlns:p14="http://schemas.microsoft.com/office/powerpoint/2010/main" val="172726411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Unit 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operator start-count {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&lt;&gt;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WM1 =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==&gt;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WM1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count-fact -&gt; RT1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RT2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say -&gt; AC1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AC2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start-semantic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&lt;&gt;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WM1 =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property -&gt; RT1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RT2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subvocalize 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11826966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Better: Introduce variables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operator start {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&lt;&gt;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WM1 =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==&gt;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WM1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*fact-type -&gt; RT1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RT2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*action -&gt; AC1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AC2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</a:t>
            </a:r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55967BE4-7DC6-0D44-A276-4AA4B72A1D2C}"/>
              </a:ext>
            </a:extLst>
          </p:cNvPr>
          <p:cNvSpPr txBox="1">
            <a:spLocks/>
          </p:cNvSpPr>
          <p:nvPr/>
        </p:nvSpPr>
        <p:spPr bwMode="auto">
          <a:xfrm>
            <a:off x="4800600" y="1981200"/>
            <a:ext cx="38100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60000"/>
              <a:buFont typeface="Monotype Sorts" charset="2"/>
              <a:buChar char="n"/>
              <a:defRPr kumimoji="1" sz="2800">
                <a:solidFill>
                  <a:schemeClr val="tx1"/>
                </a:solidFill>
                <a:effectLst/>
                <a:latin typeface="Helvetica Neue Light"/>
                <a:ea typeface="ＭＳ Ｐゴシック" charset="-128"/>
                <a:cs typeface="ＭＳ Ｐゴシック" charset="-128"/>
              </a:defRPr>
            </a:lvl1pPr>
            <a:lvl2pPr marL="739775" indent="-282575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Arial"/>
              <a:buChar char="•"/>
              <a:defRPr kumimoji="1" sz="2400">
                <a:solidFill>
                  <a:schemeClr val="tx1"/>
                </a:solidFill>
                <a:effectLst/>
                <a:latin typeface="Helvetica Neue Light"/>
                <a:ea typeface="ＭＳ Ｐゴシック" charset="-128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SzPct val="100000"/>
              <a:buFont typeface="Wingdings" charset="2"/>
              <a:buChar char="§"/>
              <a:defRPr kumimoji="1" sz="2000">
                <a:solidFill>
                  <a:schemeClr val="tx1"/>
                </a:solidFill>
                <a:effectLst/>
                <a:latin typeface="Helvetica Neue Light"/>
                <a:ea typeface="ＭＳ Ｐゴシック" charset="-128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chemeClr val="tx1"/>
                </a:solidFill>
                <a:effectLst/>
                <a:latin typeface="Helvetica Neue Light"/>
                <a:ea typeface="ＭＳ Ｐゴシック" charset="-128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FF00"/>
              </a:buClr>
              <a:buSzPct val="50000"/>
              <a:buFont typeface="Monotype Sorts" charset="2"/>
              <a:buChar char="n"/>
              <a:defRPr kumimoji="1" sz="1800">
                <a:solidFill>
                  <a:schemeClr val="tx1"/>
                </a:solidFill>
                <a:effectLst/>
                <a:latin typeface="Helvetica Neue Light"/>
                <a:ea typeface="ＭＳ Ｐゴシック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FF00"/>
              </a:buClr>
              <a:buSzPct val="50000"/>
              <a:buFont typeface="Monotype Sorts" charset="2"/>
              <a:buChar char="n"/>
              <a:defRPr kumimoji="1" sz="180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ＭＳ Ｐゴシック" charset="-128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FF00"/>
              </a:buClr>
              <a:buSzPct val="50000"/>
              <a:buFont typeface="Monotype Sorts" charset="2"/>
              <a:buChar char="n"/>
              <a:defRPr kumimoji="1" sz="180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ＭＳ Ｐゴシック" charset="-128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FF00"/>
              </a:buClr>
              <a:buSzPct val="50000"/>
              <a:buFont typeface="Monotype Sorts" charset="2"/>
              <a:buChar char="n"/>
              <a:defRPr kumimoji="1" sz="180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ＭＳ Ｐゴシック" charset="-128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FFFF00"/>
              </a:buClr>
              <a:buSzPct val="50000"/>
              <a:buFont typeface="Monotype Sorts" charset="2"/>
              <a:buChar char="n"/>
              <a:defRPr kumimoji="1" sz="1800">
                <a:solidFill>
                  <a:schemeClr val="tx1"/>
                </a:solidFill>
                <a:effectLst>
                  <a:outerShdw blurRad="38100" dist="38100" dir="2700000" algn="tl">
                    <a:srgbClr val="FFFFFF"/>
                  </a:outerShdw>
                </a:effectLst>
                <a:latin typeface="+mn-lt"/>
                <a:ea typeface="ＭＳ Ｐゴシック" charset="-128"/>
              </a:defRPr>
            </a:lvl9pPr>
          </a:lstStyle>
          <a:p>
            <a:pPr defTabSz="914400"/>
            <a:r>
              <a:rPr lang="en-US" sz="1800" kern="0" dirty="0">
                <a:latin typeface="Helvetica" pitchFamily="2" charset="0"/>
                <a:cs typeface="Courier"/>
              </a:rPr>
              <a:t>Variables start with a </a:t>
            </a:r>
            <a:r>
              <a:rPr lang="en-US" sz="1800" kern="0" dirty="0">
                <a:latin typeface="Courier" pitchFamily="2" charset="0"/>
                <a:cs typeface="Courier"/>
              </a:rPr>
              <a:t>*</a:t>
            </a:r>
          </a:p>
          <a:p>
            <a:pPr defTabSz="914400"/>
            <a:r>
              <a:rPr lang="en-US" sz="1800" kern="0" dirty="0">
                <a:latin typeface="Helvetica" pitchFamily="2" charset="0"/>
                <a:cs typeface="Courier"/>
              </a:rPr>
              <a:t>You give a variable a value with an action, e.g.</a:t>
            </a:r>
            <a:br>
              <a:rPr lang="en-US" sz="1800" kern="0" dirty="0">
                <a:latin typeface="Helvetica" pitchFamily="2" charset="0"/>
                <a:cs typeface="Courier"/>
              </a:rPr>
            </a:br>
            <a:r>
              <a:rPr lang="en-US" sz="1800" kern="0" dirty="0">
                <a:latin typeface="Courier" pitchFamily="2" charset="0"/>
                <a:cs typeface="Courier"/>
              </a:rPr>
              <a:t>WM1 -&gt; *fact-type</a:t>
            </a:r>
            <a:br>
              <a:rPr lang="en-US" sz="1800" kern="0" dirty="0">
                <a:latin typeface="Courier" pitchFamily="2" charset="0"/>
                <a:cs typeface="Courier"/>
              </a:rPr>
            </a:br>
            <a:r>
              <a:rPr lang="en-US" sz="1800" kern="0" dirty="0">
                <a:latin typeface="Courier" pitchFamily="2" charset="0"/>
                <a:cs typeface="Courier"/>
              </a:rPr>
              <a:t>say -&gt; *action</a:t>
            </a:r>
          </a:p>
          <a:p>
            <a:pPr defTabSz="914400"/>
            <a:r>
              <a:rPr lang="en-US" sz="1800" kern="0" dirty="0">
                <a:latin typeface="Helvetica" pitchFamily="2" charset="0"/>
                <a:cs typeface="Courier"/>
              </a:rPr>
              <a:t>Or you can set variables in the script, e.g.</a:t>
            </a:r>
            <a:br>
              <a:rPr lang="en-US" sz="1800" kern="0" dirty="0">
                <a:latin typeface="Helvetica" pitchFamily="2" charset="0"/>
                <a:cs typeface="Courier"/>
              </a:rPr>
            </a:br>
            <a:r>
              <a:rPr lang="en-US" sz="1800" kern="0" dirty="0">
                <a:latin typeface="Courier" pitchFamily="2" charset="0"/>
                <a:cs typeface="Courier"/>
              </a:rPr>
              <a:t>add-binding(“action”, “say”)</a:t>
            </a:r>
          </a:p>
        </p:txBody>
      </p:sp>
    </p:spTree>
    <p:extLst>
      <p:ext uri="{BB962C8B-B14F-4D97-AF65-F5344CB8AC3E}">
        <p14:creationId xmlns:p14="http://schemas.microsoft.com/office/powerpoint/2010/main" val="3040697635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CB157-7159-0044-ACB5-5FDCE08C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of variables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C3494E-4524-4F40-87CB-75FBE9510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Two options:</a:t>
            </a:r>
          </a:p>
          <a:p>
            <a:pPr lvl="1"/>
            <a:r>
              <a:rPr lang="en-US" dirty="0"/>
              <a:t>Through a special bindings buffer (currently the default)</a:t>
            </a:r>
          </a:p>
          <a:p>
            <a:pPr lvl="1"/>
            <a:r>
              <a:rPr lang="en-US" dirty="0"/>
              <a:t>Through declarative memory:</a:t>
            </a:r>
          </a:p>
          <a:p>
            <a:pPr lvl="2"/>
            <a:r>
              <a:rPr lang="en-US" dirty="0">
                <a:latin typeface="Courier" pitchFamily="2" charset="0"/>
              </a:rPr>
              <a:t>-&gt; *variable  </a:t>
            </a:r>
            <a:r>
              <a:rPr lang="en-US" dirty="0"/>
              <a:t>adds a chunk to DM</a:t>
            </a:r>
          </a:p>
          <a:p>
            <a:pPr lvl="2"/>
            <a:r>
              <a:rPr lang="en-US" dirty="0"/>
              <a:t>Using a variable retrieves a chunk from DM</a:t>
            </a:r>
          </a:p>
          <a:p>
            <a:pPr lvl="1"/>
            <a:r>
              <a:rPr lang="en-US" dirty="0"/>
              <a:t>Second option has costs, and probability of failure</a:t>
            </a:r>
          </a:p>
          <a:p>
            <a:pPr lvl="1"/>
            <a:r>
              <a:rPr lang="en-US" sz="2400" dirty="0">
                <a:latin typeface="Courier" pitchFamily="2" charset="0"/>
              </a:rPr>
              <a:t>bindings-in-dm: t</a:t>
            </a:r>
          </a:p>
        </p:txBody>
      </p:sp>
    </p:spTree>
    <p:extLst>
      <p:ext uri="{BB962C8B-B14F-4D97-AF65-F5344CB8AC3E}">
        <p14:creationId xmlns:p14="http://schemas.microsoft.com/office/powerpoint/2010/main" val="2555392920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of other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operator iterate {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RT2 =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V2 &lt;&gt;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</a:t>
            </a:r>
            <a:r>
              <a:rPr lang="en-US" sz="2000" dirty="0">
                <a:latin typeface="Courier"/>
                <a:cs typeface="Courier"/>
              </a:rPr>
              <a:t>count-fact </a:t>
            </a:r>
            <a:r>
              <a:rPr lang="mr-IN" sz="2000" dirty="0">
                <a:latin typeface="Courier"/>
                <a:cs typeface="Courier"/>
              </a:rPr>
              <a:t>-&gt; RT1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RT2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</a:t>
            </a:r>
            <a:r>
              <a:rPr lang="en-US" sz="2000" dirty="0">
                <a:latin typeface="Courier"/>
                <a:cs typeface="Courier"/>
              </a:rPr>
              <a:t>say </a:t>
            </a:r>
            <a:r>
              <a:rPr lang="mr-IN" sz="2000" dirty="0">
                <a:latin typeface="Courier"/>
                <a:cs typeface="Courier"/>
              </a:rPr>
              <a:t>-&gt; AC1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RT3 -&gt;AC2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}</a:t>
            </a:r>
            <a:endParaRPr lang="en-US" sz="2000" dirty="0">
              <a:latin typeface="Courier"/>
              <a:cs typeface="Courier"/>
            </a:endParaRPr>
          </a:p>
          <a:p>
            <a:endParaRPr lang="en-US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operator iterate {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RT2 =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V2 &lt;&gt;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WM1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*fact-type -&gt; RT1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 RT2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*action -&gt; AC1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  RT3 -&gt;AC2</a:t>
            </a:r>
          </a:p>
          <a:p>
            <a:pPr marL="0" indent="0">
              <a:buNone/>
            </a:pPr>
            <a:r>
              <a:rPr lang="mr-IN" sz="2000" dirty="0">
                <a:latin typeface="Courier"/>
                <a:cs typeface="Courier"/>
              </a:rPr>
              <a:t>  }</a:t>
            </a:r>
            <a:endParaRPr lang="en-US" sz="2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19022231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final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V2 =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</a:t>
            </a:r>
            <a:r>
              <a:rPr lang="en-US" sz="1800" dirty="0">
                <a:latin typeface="Courier"/>
                <a:cs typeface="Courier"/>
              </a:rPr>
              <a:t>say </a:t>
            </a:r>
            <a:r>
              <a:rPr lang="mr-IN" sz="1800" dirty="0">
                <a:latin typeface="Courier"/>
                <a:cs typeface="Courier"/>
              </a:rPr>
              <a:t>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</a:t>
            </a:r>
            <a:r>
              <a:rPr lang="en-US" sz="1800" dirty="0">
                <a:latin typeface="Courier"/>
                <a:cs typeface="Courier"/>
              </a:rPr>
              <a:t>stop </a:t>
            </a:r>
            <a:r>
              <a:rPr lang="mr-IN" sz="1800" dirty="0">
                <a:latin typeface="Courier"/>
                <a:cs typeface="Courier"/>
              </a:rPr>
              <a:t>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nil -&gt; G1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}</a:t>
            </a:r>
            <a:endParaRPr lang="en-US" sz="1800" dirty="0">
              <a:latin typeface="Courier"/>
              <a:cs typeface="Courier"/>
            </a:endParaRPr>
          </a:p>
          <a:p>
            <a:endParaRPr lang="en-US" sz="18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final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V2 =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*final-action 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*final-response 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nil -&gt; G1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}</a:t>
            </a:r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013954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extra rule: what to do on failure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operator final-fail {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V2 &lt;&gt; WM1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RT1 = error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==&gt;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*final-action -&gt; AC1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 	*final-response-negative -&gt; AC2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700341233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Specify bindings by instantiating skills in the script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82625" indent="-682625">
              <a:buNone/>
            </a:pPr>
            <a:r>
              <a:rPr lang="en-US" sz="2000" dirty="0">
                <a:latin typeface="Courier"/>
                <a:cs typeface="Courier"/>
              </a:rPr>
              <a:t>	add-binding("fact-</a:t>
            </a:r>
            <a:r>
              <a:rPr lang="en-US" sz="2000" dirty="0" err="1">
                <a:latin typeface="Courier"/>
                <a:cs typeface="Courier"/>
              </a:rPr>
              <a:t>type","count</a:t>
            </a:r>
            <a:r>
              <a:rPr lang="en-US" sz="2000" dirty="0">
                <a:latin typeface="Courier"/>
                <a:cs typeface="Courier"/>
              </a:rPr>
              <a:t>-fact")</a:t>
            </a:r>
          </a:p>
          <a:p>
            <a:pPr marL="682625" indent="-682625">
              <a:buNone/>
            </a:pPr>
            <a:r>
              <a:rPr lang="en-US" sz="2000" dirty="0">
                <a:latin typeface="Courier"/>
                <a:cs typeface="Courier"/>
              </a:rPr>
              <a:t>	add-binding("</a:t>
            </a:r>
            <a:r>
              <a:rPr lang="en-US" sz="2000" dirty="0" err="1">
                <a:latin typeface="Courier"/>
                <a:cs typeface="Courier"/>
              </a:rPr>
              <a:t>action","say</a:t>
            </a:r>
            <a:r>
              <a:rPr lang="en-US" sz="2000" dirty="0">
                <a:latin typeface="Courier"/>
                <a:cs typeface="Courier"/>
              </a:rPr>
              <a:t>")</a:t>
            </a:r>
          </a:p>
          <a:p>
            <a:pPr marL="682625" indent="-682625">
              <a:buNone/>
            </a:pPr>
            <a:r>
              <a:rPr lang="en-US" sz="2000" dirty="0">
                <a:latin typeface="Courier"/>
                <a:cs typeface="Courier"/>
              </a:rPr>
              <a:t>	add-binding("final-</a:t>
            </a:r>
            <a:r>
              <a:rPr lang="en-US" sz="2000" dirty="0" err="1">
                <a:latin typeface="Courier"/>
                <a:cs typeface="Courier"/>
              </a:rPr>
              <a:t>action","say</a:t>
            </a:r>
            <a:r>
              <a:rPr lang="en-US" sz="2000" dirty="0">
                <a:latin typeface="Courier"/>
                <a:cs typeface="Courier"/>
              </a:rPr>
              <a:t>")</a:t>
            </a:r>
          </a:p>
          <a:p>
            <a:pPr marL="682625" indent="-682625">
              <a:buNone/>
            </a:pPr>
            <a:r>
              <a:rPr lang="en-US" sz="2000" dirty="0">
                <a:latin typeface="Courier"/>
                <a:cs typeface="Courier"/>
              </a:rPr>
              <a:t>	add-binding("final-</a:t>
            </a:r>
            <a:r>
              <a:rPr lang="en-US" sz="2000" dirty="0" err="1">
                <a:latin typeface="Courier"/>
                <a:cs typeface="Courier"/>
              </a:rPr>
              <a:t>response","stop</a:t>
            </a:r>
            <a:r>
              <a:rPr lang="en-US" sz="2000" dirty="0">
                <a:latin typeface="Courier"/>
                <a:cs typeface="Courier"/>
              </a:rPr>
              <a:t>")</a:t>
            </a:r>
          </a:p>
          <a:p>
            <a:pPr marL="682625" indent="-682625">
              <a:buNone/>
            </a:pPr>
            <a:endParaRPr lang="en-US" sz="2000" dirty="0">
              <a:latin typeface="Courier"/>
              <a:cs typeface="Courier"/>
            </a:endParaRPr>
          </a:p>
          <a:p>
            <a:pPr marL="682625" indent="-682625">
              <a:buNone/>
            </a:pPr>
            <a:r>
              <a:rPr lang="en-US" sz="2000" dirty="0">
                <a:latin typeface="Courier"/>
                <a:cs typeface="Courier"/>
              </a:rPr>
              <a:t>	add-binding("fact-</a:t>
            </a:r>
            <a:r>
              <a:rPr lang="en-US" sz="2000" dirty="0" err="1">
                <a:latin typeface="Courier"/>
                <a:cs typeface="Courier"/>
              </a:rPr>
              <a:t>type","property</a:t>
            </a:r>
            <a:r>
              <a:rPr lang="en-US" sz="2000" dirty="0">
                <a:latin typeface="Courier"/>
                <a:cs typeface="Courier"/>
              </a:rPr>
              <a:t>")</a:t>
            </a:r>
          </a:p>
          <a:p>
            <a:pPr marL="682625" indent="-682625">
              <a:buNone/>
            </a:pPr>
            <a:r>
              <a:rPr lang="en-US" sz="2000" dirty="0">
                <a:latin typeface="Courier"/>
                <a:cs typeface="Courier"/>
              </a:rPr>
              <a:t>	add-binding("</a:t>
            </a:r>
            <a:r>
              <a:rPr lang="en-US" sz="2000" dirty="0" err="1">
                <a:latin typeface="Courier"/>
                <a:cs typeface="Courier"/>
              </a:rPr>
              <a:t>action","sub</a:t>
            </a:r>
            <a:r>
              <a:rPr lang="en-US" sz="2000" dirty="0">
                <a:latin typeface="Courier"/>
                <a:cs typeface="Courier"/>
              </a:rPr>
              <a:t>-vocalize")</a:t>
            </a:r>
          </a:p>
          <a:p>
            <a:pPr marL="682625" indent="-682625">
              <a:buNone/>
            </a:pPr>
            <a:r>
              <a:rPr lang="en-US" sz="2000" dirty="0">
                <a:latin typeface="Courier"/>
                <a:cs typeface="Courier"/>
              </a:rPr>
              <a:t>	add-binding("final-</a:t>
            </a:r>
            <a:r>
              <a:rPr lang="en-US" sz="2000" dirty="0" err="1">
                <a:latin typeface="Courier"/>
                <a:cs typeface="Courier"/>
              </a:rPr>
              <a:t>action","say</a:t>
            </a:r>
            <a:r>
              <a:rPr lang="en-US" sz="2000" dirty="0">
                <a:latin typeface="Courier"/>
                <a:cs typeface="Courier"/>
              </a:rPr>
              <a:t>")</a:t>
            </a:r>
          </a:p>
          <a:p>
            <a:pPr marL="682625" indent="-682625">
              <a:buNone/>
            </a:pPr>
            <a:r>
              <a:rPr lang="en-US" sz="2000" dirty="0">
                <a:latin typeface="Courier"/>
                <a:cs typeface="Courier"/>
              </a:rPr>
              <a:t>	add-binding("final-</a:t>
            </a:r>
            <a:r>
              <a:rPr lang="en-US" sz="2000" dirty="0" err="1">
                <a:latin typeface="Courier"/>
                <a:cs typeface="Courier"/>
              </a:rPr>
              <a:t>response","yes</a:t>
            </a:r>
            <a:r>
              <a:rPr lang="en-US" sz="2000" dirty="0">
                <a:latin typeface="Courier"/>
                <a:cs typeface="Courier"/>
              </a:rPr>
              <a:t>")</a:t>
            </a:r>
          </a:p>
          <a:p>
            <a:pPr marL="682625" indent="-682625">
              <a:buNone/>
            </a:pPr>
            <a:r>
              <a:rPr lang="en-US" sz="2000" dirty="0">
                <a:latin typeface="Courier"/>
                <a:cs typeface="Courier"/>
              </a:rPr>
              <a:t>	add-binding("final-response-</a:t>
            </a:r>
            <a:r>
              <a:rPr lang="en-US" sz="2000" dirty="0" err="1">
                <a:latin typeface="Courier"/>
                <a:cs typeface="Courier"/>
              </a:rPr>
              <a:t>negative","no</a:t>
            </a:r>
            <a:r>
              <a:rPr lang="en-US" sz="2000" dirty="0">
                <a:latin typeface="Courier"/>
                <a:cs typeface="Courier"/>
              </a:rPr>
              <a:t>") </a:t>
            </a:r>
          </a:p>
          <a:p>
            <a:pPr marL="0" indent="0">
              <a:buNone/>
            </a:pPr>
            <a:endParaRPr lang="en-US" sz="2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83604641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nice first step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reuse the whole skill for two different tasks</a:t>
            </a:r>
          </a:p>
          <a:p>
            <a:r>
              <a:rPr lang="en-US" dirty="0"/>
              <a:t>But it cannot be part of a larger task, because it has both the perception and the action included</a:t>
            </a:r>
          </a:p>
        </p:txBody>
      </p:sp>
    </p:spTree>
    <p:extLst>
      <p:ext uri="{BB962C8B-B14F-4D97-AF65-F5344CB8AC3E}">
        <p14:creationId xmlns:p14="http://schemas.microsoft.com/office/powerpoint/2010/main" val="3186328616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iteration: split up the skill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Counting (or semantic reasoning) should be independent from the particulars of the input and what you do with the result</a:t>
            </a:r>
          </a:p>
          <a:p>
            <a:r>
              <a:rPr lang="en-US" dirty="0"/>
              <a:t>Therefore: split up the counting (and semantic) task into three skills:</a:t>
            </a:r>
          </a:p>
          <a:p>
            <a:pPr lvl="1"/>
            <a:r>
              <a:rPr lang="en-US" dirty="0"/>
              <a:t>Read</a:t>
            </a:r>
          </a:p>
          <a:p>
            <a:pPr lvl="1"/>
            <a:r>
              <a:rPr lang="en-US" dirty="0"/>
              <a:t>Iterate</a:t>
            </a:r>
          </a:p>
          <a:p>
            <a:pPr lvl="1"/>
            <a:r>
              <a:rPr lang="en-US" dirty="0"/>
              <a:t>Respond</a:t>
            </a:r>
          </a:p>
        </p:txBody>
      </p:sp>
    </p:spTree>
    <p:extLst>
      <p:ext uri="{BB962C8B-B14F-4D97-AF65-F5344CB8AC3E}">
        <p14:creationId xmlns:p14="http://schemas.microsoft.com/office/powerpoint/2010/main" val="3717694059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>
          <a:xfrm>
            <a:off x="317510" y="306186"/>
            <a:ext cx="22679" cy="1292785"/>
          </a:xfrm>
          <a:custGeom>
            <a:avLst/>
            <a:gdLst>
              <a:gd name="connsiteX0" fmla="*/ 0 w 22679"/>
              <a:gd name="connsiteY0" fmla="*/ 1292785 h 1292785"/>
              <a:gd name="connsiteX1" fmla="*/ 22679 w 22679"/>
              <a:gd name="connsiteY1" fmla="*/ 0 h 1292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2679" h="1292785">
                <a:moveTo>
                  <a:pt x="0" y="1292785"/>
                </a:moveTo>
                <a:lnTo>
                  <a:pt x="22679" y="0"/>
                </a:lnTo>
              </a:path>
            </a:pathLst>
          </a:custGeom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5" name="Picture 4" descr="PRIMsMultiLevel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10" y="-93365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90609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skill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7063303" cy="4114800"/>
          </a:xfrm>
        </p:spPr>
        <p:txBody>
          <a:bodyPr/>
          <a:lstStyle/>
          <a:p>
            <a:r>
              <a:rPr lang="en-US" sz="1600" dirty="0"/>
              <a:t>define skill read {</a:t>
            </a:r>
          </a:p>
          <a:p>
            <a:r>
              <a:rPr lang="en-US" sz="1600" dirty="0"/>
              <a:t>	operator read-for-two-items {</a:t>
            </a:r>
          </a:p>
          <a:p>
            <a:r>
              <a:rPr lang="en-US" sz="1600" dirty="0"/>
              <a:t>		V1 &lt;&gt; nil</a:t>
            </a:r>
          </a:p>
          <a:p>
            <a:r>
              <a:rPr lang="en-US" sz="1600" dirty="0"/>
              <a:t>		V2 &lt;&gt; nil</a:t>
            </a:r>
          </a:p>
          <a:p>
            <a:r>
              <a:rPr lang="en-US" sz="1600" dirty="0"/>
              <a:t>		WM1 = nil</a:t>
            </a:r>
          </a:p>
          <a:p>
            <a:r>
              <a:rPr lang="en-US" sz="1600" dirty="0"/>
              <a:t>	==&gt;</a:t>
            </a:r>
          </a:p>
          <a:p>
            <a:r>
              <a:rPr lang="en-US" sz="1600" dirty="0"/>
              <a:t>		V1 -&gt; WM1</a:t>
            </a:r>
          </a:p>
          <a:p>
            <a:r>
              <a:rPr lang="en-US" sz="1600" dirty="0"/>
              <a:t>		V2 -&gt; WM2</a:t>
            </a:r>
          </a:p>
          <a:p>
            <a:r>
              <a:rPr lang="en-US" sz="1600" dirty="0"/>
              <a:t>	}</a:t>
            </a:r>
          </a:p>
          <a:p>
            <a:r>
              <a:rPr lang="en-US" sz="1600" dirty="0"/>
              <a:t>	operator switch-to-next-skill {</a:t>
            </a:r>
          </a:p>
          <a:p>
            <a:r>
              <a:rPr lang="en-US" sz="1600" dirty="0"/>
              <a:t>		V1 = WM1</a:t>
            </a:r>
          </a:p>
          <a:p>
            <a:r>
              <a:rPr lang="en-US" sz="1600" dirty="0"/>
              <a:t>	==&gt;</a:t>
            </a:r>
          </a:p>
          <a:p>
            <a:r>
              <a:rPr lang="en-US" sz="1600" dirty="0"/>
              <a:t>		*next-skill -&gt; G1</a:t>
            </a:r>
          </a:p>
          <a:p>
            <a:r>
              <a:rPr lang="en-US" sz="1600" dirty="0"/>
              <a:t>	}</a:t>
            </a:r>
          </a:p>
          <a:p>
            <a:r>
              <a:rPr lang="en-US" sz="16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82087335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 skill now uses WM as input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e-DE" dirty="0" err="1"/>
              <a:t>operator</a:t>
            </a:r>
            <a:r>
              <a:rPr lang="de-DE" dirty="0"/>
              <a:t> start-iteration {</a:t>
            </a:r>
          </a:p>
          <a:p>
            <a:r>
              <a:rPr lang="de-DE" dirty="0"/>
              <a:t>   WM3 = </a:t>
            </a:r>
            <a:r>
              <a:rPr lang="de-DE" dirty="0" err="1"/>
              <a:t>nil</a:t>
            </a:r>
            <a:endParaRPr lang="de-DE" dirty="0"/>
          </a:p>
          <a:p>
            <a:r>
              <a:rPr lang="de-DE" dirty="0"/>
              <a:t>  ==&gt;</a:t>
            </a:r>
          </a:p>
          <a:p>
            <a:r>
              <a:rPr lang="de-DE" dirty="0"/>
              <a:t>   WM1 -&gt; WM3 </a:t>
            </a:r>
          </a:p>
          <a:p>
            <a:r>
              <a:rPr lang="de-DE" dirty="0"/>
              <a:t>   *</a:t>
            </a:r>
            <a:r>
              <a:rPr lang="de-DE" dirty="0" err="1"/>
              <a:t>fact</a:t>
            </a:r>
            <a:r>
              <a:rPr lang="de-DE" dirty="0"/>
              <a:t>-type -&gt; RT1 </a:t>
            </a:r>
          </a:p>
          <a:p>
            <a:r>
              <a:rPr lang="de-DE" dirty="0"/>
              <a:t>   WM1 -&gt; RT2</a:t>
            </a:r>
          </a:p>
          <a:p>
            <a:r>
              <a:rPr lang="de-DE" dirty="0"/>
              <a:t>   *</a:t>
            </a:r>
            <a:r>
              <a:rPr lang="de-DE" dirty="0" err="1"/>
              <a:t>action</a:t>
            </a:r>
            <a:r>
              <a:rPr lang="de-DE" dirty="0"/>
              <a:t> -&gt; AC1 </a:t>
            </a:r>
          </a:p>
          <a:p>
            <a:r>
              <a:rPr lang="de-DE" dirty="0"/>
              <a:t>   WM1 -&gt; AC2</a:t>
            </a:r>
          </a:p>
          <a:p>
            <a:r>
              <a:rPr lang="de-DE" dirty="0"/>
              <a:t> }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iterate {</a:t>
            </a:r>
          </a:p>
          <a:p>
            <a:r>
              <a:rPr lang="mr-IN" dirty="0"/>
              <a:t>    RT2 = WM3</a:t>
            </a:r>
          </a:p>
          <a:p>
            <a:r>
              <a:rPr lang="mr-IN" dirty="0"/>
              <a:t>    WM2 &lt;&gt; WM3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 RT3 -&gt; WM3</a:t>
            </a:r>
          </a:p>
          <a:p>
            <a:r>
              <a:rPr lang="mr-IN" dirty="0"/>
              <a:t>    *fact-type -&gt; RT1</a:t>
            </a:r>
          </a:p>
          <a:p>
            <a:r>
              <a:rPr lang="mr-IN" dirty="0"/>
              <a:t>    RT3 -&gt; RT2</a:t>
            </a:r>
          </a:p>
          <a:p>
            <a:r>
              <a:rPr lang="mr-IN" dirty="0"/>
              <a:t>    *action -&gt; AC1</a:t>
            </a:r>
          </a:p>
          <a:p>
            <a:r>
              <a:rPr lang="mr-IN" dirty="0"/>
              <a:t>    RT3 -&gt;AC2</a:t>
            </a:r>
          </a:p>
          <a:p>
            <a:r>
              <a:rPr lang="mr-IN" dirty="0"/>
              <a:t> 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11657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operator passes control on to the next skill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/>
              <a:t>operator final {</a:t>
            </a:r>
          </a:p>
          <a:p>
            <a:r>
              <a:rPr lang="mr-IN" dirty="0"/>
              <a:t>    WM2 = WM3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 *final-action-skill -&gt; </a:t>
            </a:r>
            <a:r>
              <a:rPr lang="en-US" dirty="0"/>
              <a:t>	</a:t>
            </a:r>
            <a:r>
              <a:rPr lang="mr-IN" dirty="0"/>
              <a:t>G1</a:t>
            </a:r>
          </a:p>
          <a:p>
            <a:r>
              <a:rPr lang="mr-IN" dirty="0"/>
              <a:t> }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final-fail {</a:t>
            </a:r>
          </a:p>
          <a:p>
            <a:r>
              <a:rPr lang="mr-IN" dirty="0"/>
              <a:t>  	WM2 &lt;&gt; WM3</a:t>
            </a:r>
          </a:p>
          <a:p>
            <a:r>
              <a:rPr lang="mr-IN" dirty="0"/>
              <a:t>  	RT1 = error</a:t>
            </a:r>
          </a:p>
          <a:p>
            <a:r>
              <a:rPr lang="mr-IN" dirty="0"/>
              <a:t>  	==&gt;</a:t>
            </a:r>
          </a:p>
          <a:p>
            <a:r>
              <a:rPr lang="mr-IN" dirty="0"/>
              <a:t>  	*fail-skill -&gt; G1</a:t>
            </a:r>
          </a:p>
          <a:p>
            <a:r>
              <a:rPr lang="mr-IN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494521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Respond skill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7133856" cy="4114800"/>
          </a:xfrm>
        </p:spPr>
        <p:txBody>
          <a:bodyPr/>
          <a:lstStyle/>
          <a:p>
            <a:r>
              <a:rPr lang="en-US" dirty="0"/>
              <a:t>define skill respond {</a:t>
            </a:r>
          </a:p>
          <a:p>
            <a:r>
              <a:rPr lang="en-US" dirty="0"/>
              <a:t>	operator carry-out-action {</a:t>
            </a:r>
          </a:p>
          <a:p>
            <a:r>
              <a:rPr lang="en-US" dirty="0"/>
              <a:t>		G1 &lt;&gt; nil </a:t>
            </a:r>
          </a:p>
          <a:p>
            <a:r>
              <a:rPr lang="en-US" dirty="0"/>
              <a:t>	==&gt;</a:t>
            </a:r>
          </a:p>
          <a:p>
            <a:r>
              <a:rPr lang="en-US" dirty="0"/>
              <a:t>		*action -&gt; AC1</a:t>
            </a:r>
          </a:p>
          <a:p>
            <a:r>
              <a:rPr lang="en-US" dirty="0"/>
              <a:t>		*</a:t>
            </a:r>
            <a:r>
              <a:rPr lang="en-US" dirty="0" err="1"/>
              <a:t>arg</a:t>
            </a:r>
            <a:r>
              <a:rPr lang="en-US" dirty="0"/>
              <a:t> -&gt; AC2</a:t>
            </a:r>
          </a:p>
          <a:p>
            <a:r>
              <a:rPr lang="en-US" dirty="0"/>
              <a:t>		nil -&gt; G1</a:t>
            </a:r>
          </a:p>
          <a:p>
            <a:r>
              <a:rPr lang="en-US" dirty="0"/>
              <a:t>	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3749783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instantiate and link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8074567" cy="4114800"/>
          </a:xfrm>
        </p:spPr>
        <p:txBody>
          <a:bodyPr/>
          <a:lstStyle/>
          <a:p>
            <a:pPr marL="517525" indent="-517525"/>
            <a:r>
              <a:rPr lang="en-US" dirty="0"/>
              <a:t>	add-binding("next-</a:t>
            </a:r>
            <a:r>
              <a:rPr lang="en-US" dirty="0" err="1"/>
              <a:t>skill","iterate</a:t>
            </a:r>
            <a:r>
              <a:rPr lang="en-US" dirty="0"/>
              <a:t>")</a:t>
            </a:r>
          </a:p>
          <a:p>
            <a:pPr marL="517525" indent="-517525"/>
            <a:r>
              <a:rPr lang="en-US" dirty="0"/>
              <a:t>	add-binding("</a:t>
            </a:r>
            <a:r>
              <a:rPr lang="en-US" dirty="0" err="1"/>
              <a:t>action","say</a:t>
            </a:r>
            <a:r>
              <a:rPr lang="en-US" dirty="0"/>
              <a:t>")</a:t>
            </a:r>
          </a:p>
          <a:p>
            <a:pPr marL="517525" indent="-517525"/>
            <a:r>
              <a:rPr lang="en-US" dirty="0"/>
              <a:t>	add-binding("fact-</a:t>
            </a:r>
            <a:r>
              <a:rPr lang="en-US" dirty="0" err="1"/>
              <a:t>type","count</a:t>
            </a:r>
            <a:r>
              <a:rPr lang="en-US" dirty="0"/>
              <a:t>-fact")</a:t>
            </a:r>
          </a:p>
          <a:p>
            <a:pPr marL="517525" indent="-517525"/>
            <a:r>
              <a:rPr lang="en-US" dirty="0"/>
              <a:t>	add-binding("final-action-</a:t>
            </a:r>
            <a:r>
              <a:rPr lang="en-US" dirty="0" err="1"/>
              <a:t>skill","respond</a:t>
            </a:r>
            <a:r>
              <a:rPr lang="en-US" dirty="0"/>
              <a:t>")</a:t>
            </a:r>
          </a:p>
          <a:p>
            <a:pPr marL="517525" indent="-517525"/>
            <a:r>
              <a:rPr lang="en-US" dirty="0"/>
              <a:t>	add-binding("respond-</a:t>
            </a:r>
            <a:r>
              <a:rPr lang="en-US" dirty="0" err="1"/>
              <a:t>action","say</a:t>
            </a:r>
            <a:r>
              <a:rPr lang="en-US" dirty="0"/>
              <a:t>")</a:t>
            </a:r>
          </a:p>
          <a:p>
            <a:pPr marL="517525" indent="-517525"/>
            <a:r>
              <a:rPr lang="en-US" dirty="0"/>
              <a:t>	add-binding("respond-</a:t>
            </a:r>
            <a:r>
              <a:rPr lang="en-US" dirty="0" err="1"/>
              <a:t>arg</a:t>
            </a:r>
            <a:r>
              <a:rPr lang="en-US" dirty="0"/>
              <a:t>","stop")</a:t>
            </a:r>
          </a:p>
        </p:txBody>
      </p:sp>
    </p:spTree>
    <p:extLst>
      <p:ext uri="{BB962C8B-B14F-4D97-AF65-F5344CB8AC3E}">
        <p14:creationId xmlns:p14="http://schemas.microsoft.com/office/powerpoint/2010/main" val="3146448701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27CC6DC-EB2F-CE4B-A70F-C8D7247C5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semantic, we have a problem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849B35-68D7-7B49-8355-F024BFCD3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would like two copies of the ”respond” skill, one for “yes”, and one for “no”</a:t>
            </a:r>
          </a:p>
          <a:p>
            <a:r>
              <a:rPr lang="en-US" dirty="0"/>
              <a:t>This is a typical subproblem of the binding problem</a:t>
            </a:r>
          </a:p>
          <a:p>
            <a:r>
              <a:rPr lang="en-US" dirty="0" err="1"/>
              <a:t>Flexibilty</a:t>
            </a:r>
            <a:r>
              <a:rPr lang="en-US" dirty="0"/>
              <a:t> vs. Simplicity</a:t>
            </a:r>
          </a:p>
        </p:txBody>
      </p:sp>
    </p:spTree>
    <p:extLst>
      <p:ext uri="{BB962C8B-B14F-4D97-AF65-F5344CB8AC3E}">
        <p14:creationId xmlns:p14="http://schemas.microsoft.com/office/powerpoint/2010/main" val="2885909769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072A8-69B6-C24E-8904-E7EDE904B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now, we choose simplicity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8113C-D40B-D640-B866-4B626FD5DF4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define skill respond {</a:t>
            </a:r>
          </a:p>
          <a:p>
            <a:r>
              <a:rPr lang="en-US" dirty="0"/>
              <a:t>operator carry-out-action {</a:t>
            </a:r>
          </a:p>
          <a:p>
            <a:r>
              <a:rPr lang="en-US" dirty="0"/>
              <a:t>G1 &lt;&gt; nil</a:t>
            </a:r>
          </a:p>
          <a:p>
            <a:r>
              <a:rPr lang="en-US" dirty="0"/>
              <a:t>==&gt;</a:t>
            </a:r>
          </a:p>
          <a:p>
            <a:r>
              <a:rPr lang="en-US" dirty="0"/>
              <a:t>*respond-action -&gt; AC1</a:t>
            </a:r>
          </a:p>
          <a:p>
            <a:r>
              <a:rPr lang="en-US" dirty="0"/>
              <a:t>*respond-</a:t>
            </a:r>
            <a:r>
              <a:rPr lang="en-US" dirty="0" err="1"/>
              <a:t>arg</a:t>
            </a:r>
            <a:r>
              <a:rPr lang="en-US" dirty="0"/>
              <a:t> -&gt; AC2</a:t>
            </a:r>
          </a:p>
          <a:p>
            <a:r>
              <a:rPr lang="en-US" dirty="0"/>
              <a:t>nil -&gt; G1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}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4D2FAF-3BBC-1A46-A100-75D67ED16DA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define skill alt-respond {</a:t>
            </a:r>
          </a:p>
          <a:p>
            <a:r>
              <a:rPr lang="en-US" dirty="0"/>
              <a:t>operator carry-out-action {</a:t>
            </a:r>
          </a:p>
          <a:p>
            <a:r>
              <a:rPr lang="en-US" dirty="0"/>
              <a:t>G1 &lt;&gt; nil	</a:t>
            </a:r>
          </a:p>
          <a:p>
            <a:r>
              <a:rPr lang="en-US" dirty="0"/>
              <a:t>==&gt;</a:t>
            </a:r>
          </a:p>
          <a:p>
            <a:r>
              <a:rPr lang="en-US" dirty="0"/>
              <a:t>*alt-respond-action -&gt; AC1</a:t>
            </a:r>
          </a:p>
          <a:p>
            <a:r>
              <a:rPr lang="en-US" dirty="0"/>
              <a:t>*alt-respond-</a:t>
            </a:r>
            <a:r>
              <a:rPr lang="en-US" dirty="0" err="1"/>
              <a:t>arg</a:t>
            </a:r>
            <a:r>
              <a:rPr lang="en-US" dirty="0"/>
              <a:t> -&gt; AC2</a:t>
            </a:r>
          </a:p>
          <a:p>
            <a:r>
              <a:rPr lang="en-US" dirty="0"/>
              <a:t>nil -&gt; G1</a:t>
            </a:r>
          </a:p>
          <a:p>
            <a:r>
              <a:rPr lang="en-US" dirty="0"/>
              <a:t>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95257352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Bindings for semantic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8074567" cy="4114800"/>
          </a:xfrm>
        </p:spPr>
        <p:txBody>
          <a:bodyPr/>
          <a:lstStyle/>
          <a:p>
            <a:pPr marL="517525" indent="-517525"/>
            <a:r>
              <a:rPr lang="en-US" dirty="0"/>
              <a:t>	add-binding("next-</a:t>
            </a:r>
            <a:r>
              <a:rPr lang="en-US" dirty="0" err="1"/>
              <a:t>skill","iterate</a:t>
            </a:r>
            <a:r>
              <a:rPr lang="en-US" dirty="0"/>
              <a:t>")</a:t>
            </a:r>
          </a:p>
          <a:p>
            <a:pPr marL="517525" indent="-517525"/>
            <a:r>
              <a:rPr lang="en-US" dirty="0"/>
              <a:t>	add-binding("</a:t>
            </a:r>
            <a:r>
              <a:rPr lang="en-US" dirty="0" err="1"/>
              <a:t>action","sub</a:t>
            </a:r>
            <a:r>
              <a:rPr lang="en-US" dirty="0"/>
              <a:t>-vocalize")</a:t>
            </a:r>
          </a:p>
          <a:p>
            <a:pPr marL="517525" indent="-517525"/>
            <a:r>
              <a:rPr lang="en-US" dirty="0"/>
              <a:t>	add-binding("fact-</a:t>
            </a:r>
            <a:r>
              <a:rPr lang="en-US" dirty="0" err="1"/>
              <a:t>type","property</a:t>
            </a:r>
            <a:r>
              <a:rPr lang="en-US" dirty="0"/>
              <a:t>")</a:t>
            </a:r>
          </a:p>
          <a:p>
            <a:pPr marL="517525" indent="-517525"/>
            <a:r>
              <a:rPr lang="en-US" dirty="0"/>
              <a:t>	add-binding("final-action-</a:t>
            </a:r>
            <a:r>
              <a:rPr lang="en-US" dirty="0" err="1"/>
              <a:t>skill","respond</a:t>
            </a:r>
            <a:r>
              <a:rPr lang="en-US" dirty="0"/>
              <a:t>")</a:t>
            </a:r>
          </a:p>
          <a:p>
            <a:pPr marL="517525" indent="-517525"/>
            <a:r>
              <a:rPr lang="en-US" dirty="0"/>
              <a:t>	add-binding("fail-</a:t>
            </a:r>
            <a:r>
              <a:rPr lang="en-US" dirty="0" err="1"/>
              <a:t>skill","alt</a:t>
            </a:r>
            <a:r>
              <a:rPr lang="en-US" dirty="0"/>
              <a:t>-respond")</a:t>
            </a:r>
          </a:p>
          <a:p>
            <a:pPr marL="517525" indent="-517525"/>
            <a:r>
              <a:rPr lang="en-US" dirty="0"/>
              <a:t>	add-binding("respond-</a:t>
            </a:r>
            <a:r>
              <a:rPr lang="en-US" dirty="0" err="1"/>
              <a:t>action","say</a:t>
            </a:r>
            <a:r>
              <a:rPr lang="en-US" dirty="0"/>
              <a:t>")</a:t>
            </a:r>
          </a:p>
          <a:p>
            <a:pPr marL="517525" indent="-517525"/>
            <a:r>
              <a:rPr lang="en-US" dirty="0"/>
              <a:t>	add-binding("respond-</a:t>
            </a:r>
            <a:r>
              <a:rPr lang="en-US" dirty="0" err="1"/>
              <a:t>arg</a:t>
            </a:r>
            <a:r>
              <a:rPr lang="en-US" dirty="0"/>
              <a:t>","yes")</a:t>
            </a:r>
          </a:p>
          <a:p>
            <a:pPr marL="517525" indent="-517525"/>
            <a:r>
              <a:rPr lang="en-US" dirty="0"/>
              <a:t>	add-binding("alt-respond-</a:t>
            </a:r>
            <a:r>
              <a:rPr lang="en-US" dirty="0" err="1"/>
              <a:t>action","say</a:t>
            </a:r>
            <a:r>
              <a:rPr lang="en-US" dirty="0"/>
              <a:t>")</a:t>
            </a:r>
          </a:p>
          <a:p>
            <a:pPr marL="517525" indent="-517525"/>
            <a:r>
              <a:rPr lang="en-US" dirty="0"/>
              <a:t>	add-binding("alt-respond-</a:t>
            </a:r>
            <a:r>
              <a:rPr lang="en-US" dirty="0" err="1"/>
              <a:t>arg</a:t>
            </a:r>
            <a:r>
              <a:rPr lang="en-US" dirty="0"/>
              <a:t>","no")</a:t>
            </a:r>
          </a:p>
        </p:txBody>
      </p:sp>
    </p:spTree>
    <p:extLst>
      <p:ext uri="{BB962C8B-B14F-4D97-AF65-F5344CB8AC3E}">
        <p14:creationId xmlns:p14="http://schemas.microsoft.com/office/powerpoint/2010/main" val="415562218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final improvement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Iteration still includes a “primitive” action (such as “say” or “subvocalize”)</a:t>
            </a:r>
          </a:p>
          <a:p>
            <a:r>
              <a:rPr lang="en-US" dirty="0"/>
              <a:t>It would be nice if this would be more flexible</a:t>
            </a:r>
          </a:p>
          <a:p>
            <a:r>
              <a:rPr lang="en-US" dirty="0"/>
              <a:t>Solution: hand over control to another skill on each iteration</a:t>
            </a:r>
          </a:p>
        </p:txBody>
      </p:sp>
    </p:spTree>
    <p:extLst>
      <p:ext uri="{BB962C8B-B14F-4D97-AF65-F5344CB8AC3E}">
        <p14:creationId xmlns:p14="http://schemas.microsoft.com/office/powerpoint/2010/main" val="2887349557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 the iterate skill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 operator start-iteration {</a:t>
            </a:r>
          </a:p>
          <a:p>
            <a:r>
              <a:rPr lang="en-US" dirty="0"/>
              <a:t>   WM3 = nil </a:t>
            </a:r>
          </a:p>
          <a:p>
            <a:r>
              <a:rPr lang="en-US" dirty="0"/>
              <a:t>==&gt;</a:t>
            </a:r>
          </a:p>
          <a:p>
            <a:r>
              <a:rPr lang="en-US" dirty="0"/>
              <a:t>   WM1 -&gt; WM3	</a:t>
            </a:r>
          </a:p>
          <a:p>
            <a:r>
              <a:rPr lang="en-US" dirty="0"/>
              <a:t>   *sub-skill -&gt; G1</a:t>
            </a:r>
          </a:p>
          <a:p>
            <a:r>
              <a:rPr lang="en-US" dirty="0"/>
              <a:t>}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define skill do-action {</a:t>
            </a:r>
          </a:p>
          <a:p>
            <a:endParaRPr lang="en-US" dirty="0"/>
          </a:p>
          <a:p>
            <a:r>
              <a:rPr lang="en-US" dirty="0"/>
              <a:t>operator do-action-on-WM3 {</a:t>
            </a:r>
          </a:p>
          <a:p>
            <a:r>
              <a:rPr lang="en-US" dirty="0"/>
              <a:t>	WM3 &lt;&gt; nil</a:t>
            </a:r>
          </a:p>
          <a:p>
            <a:r>
              <a:rPr lang="en-US" dirty="0"/>
              <a:t>==&gt;</a:t>
            </a:r>
          </a:p>
          <a:p>
            <a:r>
              <a:rPr lang="en-US" dirty="0"/>
              <a:t>	*action -&gt; AC1</a:t>
            </a:r>
          </a:p>
          <a:p>
            <a:r>
              <a:rPr lang="en-US" dirty="0"/>
              <a:t>	WM3 -&gt; AC2</a:t>
            </a:r>
          </a:p>
          <a:p>
            <a:r>
              <a:rPr lang="en-US" dirty="0"/>
              <a:t>	*main-skill -&gt; G1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918243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 we need more than one Skill to do a task, or we want to model multitasking</a:t>
            </a:r>
          </a:p>
          <a:p>
            <a:r>
              <a:rPr lang="en-US" dirty="0"/>
              <a:t>In PRIMs, we can have multiple active skills</a:t>
            </a:r>
          </a:p>
        </p:txBody>
      </p:sp>
    </p:spTree>
    <p:extLst>
      <p:ext uri="{BB962C8B-B14F-4D97-AF65-F5344CB8AC3E}">
        <p14:creationId xmlns:p14="http://schemas.microsoft.com/office/powerpoint/2010/main" val="2846913027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two operators to handle the iteration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/>
              <a:t> operator retrieve-next {</a:t>
            </a:r>
          </a:p>
          <a:p>
            <a:r>
              <a:rPr lang="mr-IN" dirty="0"/>
              <a:t>    RT1 = nil</a:t>
            </a:r>
          </a:p>
          <a:p>
            <a:r>
              <a:rPr lang="mr-IN" dirty="0"/>
              <a:t>    WM3 &lt;&gt; nil</a:t>
            </a:r>
          </a:p>
          <a:p>
            <a:r>
              <a:rPr lang="mr-IN" dirty="0"/>
              <a:t>    WM2 &lt;&gt; WM3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 *fact-type -&gt; RT1</a:t>
            </a:r>
          </a:p>
          <a:p>
            <a:r>
              <a:rPr lang="mr-IN" dirty="0"/>
              <a:t>    WM3 -&gt; RT2</a:t>
            </a:r>
          </a:p>
          <a:p>
            <a:r>
              <a:rPr lang="mr-IN" dirty="0"/>
              <a:t>  }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do-sub-skill {</a:t>
            </a:r>
          </a:p>
          <a:p>
            <a:r>
              <a:rPr lang="mr-IN" dirty="0"/>
              <a:t>   RT1 = *fact-type</a:t>
            </a:r>
          </a:p>
          <a:p>
            <a:r>
              <a:rPr lang="mr-IN" dirty="0"/>
              <a:t>   ==&gt;</a:t>
            </a:r>
          </a:p>
          <a:p>
            <a:r>
              <a:rPr lang="mr-IN" dirty="0"/>
              <a:t>   RT3 -&gt; WM3</a:t>
            </a:r>
          </a:p>
          <a:p>
            <a:r>
              <a:rPr lang="mr-IN" dirty="0"/>
              <a:t>   *sub-skill -&gt; G1</a:t>
            </a:r>
          </a:p>
          <a:p>
            <a:r>
              <a:rPr lang="mr-IN" dirty="0"/>
              <a:t>  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069514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operators are the same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/>
              <a:t>operator final {</a:t>
            </a:r>
          </a:p>
          <a:p>
            <a:r>
              <a:rPr lang="mr-IN" dirty="0"/>
              <a:t>    WM2 = WM3</a:t>
            </a:r>
          </a:p>
          <a:p>
            <a:r>
              <a:rPr lang="mr-IN" dirty="0"/>
              <a:t>    RT1 = nil</a:t>
            </a:r>
          </a:p>
          <a:p>
            <a:r>
              <a:rPr lang="mr-IN" dirty="0"/>
              <a:t>  ==&gt;</a:t>
            </a:r>
          </a:p>
          <a:p>
            <a:r>
              <a:rPr lang="mr-IN" dirty="0"/>
              <a:t>   *final-action-skill -&gt; </a:t>
            </a:r>
            <a:r>
              <a:rPr lang="en-US" dirty="0"/>
              <a:t>	</a:t>
            </a:r>
            <a:r>
              <a:rPr lang="mr-IN" dirty="0"/>
              <a:t>G1</a:t>
            </a:r>
          </a:p>
          <a:p>
            <a:r>
              <a:rPr lang="mr-IN" dirty="0"/>
              <a:t>  }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mr-IN" dirty="0"/>
              <a:t> operator final-fail {</a:t>
            </a:r>
          </a:p>
          <a:p>
            <a:r>
              <a:rPr lang="mr-IN" dirty="0"/>
              <a:t>  	WM2 &lt;&gt; WM3</a:t>
            </a:r>
          </a:p>
          <a:p>
            <a:r>
              <a:rPr lang="mr-IN" dirty="0"/>
              <a:t>  	RT1 = error</a:t>
            </a:r>
          </a:p>
          <a:p>
            <a:r>
              <a:rPr lang="mr-IN" dirty="0"/>
              <a:t>  	==&gt;</a:t>
            </a:r>
          </a:p>
          <a:p>
            <a:r>
              <a:rPr lang="mr-IN" dirty="0"/>
              <a:t>  	*fail-skill -&gt; G1</a:t>
            </a:r>
          </a:p>
          <a:p>
            <a:r>
              <a:rPr lang="mr-IN" dirty="0"/>
              <a:t>	}</a:t>
            </a:r>
          </a:p>
          <a:p>
            <a:r>
              <a:rPr lang="mr-IN" dirty="0"/>
              <a:t>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1661874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Instantiation of the skills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799" y="1981200"/>
            <a:ext cx="7757077" cy="4114800"/>
          </a:xfrm>
        </p:spPr>
        <p:txBody>
          <a:bodyPr/>
          <a:lstStyle/>
          <a:p>
            <a:pPr marL="282575" indent="-282575"/>
            <a:r>
              <a:rPr lang="en-US" dirty="0"/>
              <a:t>	add-binding("next-</a:t>
            </a:r>
            <a:r>
              <a:rPr lang="en-US" dirty="0" err="1"/>
              <a:t>skill","iterate</a:t>
            </a:r>
            <a:r>
              <a:rPr lang="en-US" dirty="0"/>
              <a:t>")</a:t>
            </a:r>
          </a:p>
          <a:p>
            <a:pPr marL="282575" indent="-282575"/>
            <a:r>
              <a:rPr lang="en-US" dirty="0"/>
              <a:t>	add-binding("</a:t>
            </a:r>
            <a:r>
              <a:rPr lang="en-US" dirty="0" err="1"/>
              <a:t>action","say</a:t>
            </a:r>
            <a:r>
              <a:rPr lang="en-US" dirty="0"/>
              <a:t>")</a:t>
            </a:r>
          </a:p>
          <a:p>
            <a:pPr marL="282575" indent="-282575"/>
            <a:r>
              <a:rPr lang="en-US" dirty="0"/>
              <a:t>	add-binding("fact-</a:t>
            </a:r>
            <a:r>
              <a:rPr lang="en-US" dirty="0" err="1"/>
              <a:t>type","count</a:t>
            </a:r>
            <a:r>
              <a:rPr lang="en-US" dirty="0"/>
              <a:t>-fact")</a:t>
            </a:r>
          </a:p>
          <a:p>
            <a:pPr marL="282575" indent="-282575"/>
            <a:r>
              <a:rPr lang="en-US" dirty="0"/>
              <a:t>	add-binding("final-action-</a:t>
            </a:r>
            <a:r>
              <a:rPr lang="en-US" dirty="0" err="1"/>
              <a:t>skill","respond</a:t>
            </a:r>
            <a:r>
              <a:rPr lang="en-US" dirty="0"/>
              <a:t>")</a:t>
            </a:r>
          </a:p>
          <a:p>
            <a:pPr marL="282575" indent="-282575"/>
            <a:r>
              <a:rPr lang="en-US" dirty="0"/>
              <a:t>	add-binding("respond-</a:t>
            </a:r>
            <a:r>
              <a:rPr lang="en-US" dirty="0" err="1"/>
              <a:t>action","say</a:t>
            </a:r>
            <a:r>
              <a:rPr lang="en-US" dirty="0"/>
              <a:t>")</a:t>
            </a:r>
          </a:p>
          <a:p>
            <a:pPr marL="282575" indent="-282575"/>
            <a:r>
              <a:rPr lang="en-US" dirty="0"/>
              <a:t>	add-binding("respond-</a:t>
            </a:r>
            <a:r>
              <a:rPr lang="en-US" dirty="0" err="1"/>
              <a:t>arg</a:t>
            </a:r>
            <a:r>
              <a:rPr lang="en-US" dirty="0"/>
              <a:t>","stop")</a:t>
            </a:r>
          </a:p>
          <a:p>
            <a:pPr marL="282575" indent="-282575"/>
            <a:r>
              <a:rPr lang="en-US" dirty="0"/>
              <a:t>	add-binding("sub-</a:t>
            </a:r>
            <a:r>
              <a:rPr lang="en-US" dirty="0" err="1"/>
              <a:t>skill","do</a:t>
            </a:r>
            <a:r>
              <a:rPr lang="en-US" dirty="0"/>
              <a:t>-action")</a:t>
            </a:r>
          </a:p>
          <a:p>
            <a:pPr marL="282575" indent="-282575"/>
            <a:r>
              <a:rPr lang="en-US" dirty="0"/>
              <a:t>	add-binding("</a:t>
            </a:r>
            <a:r>
              <a:rPr lang="en-US" dirty="0" err="1"/>
              <a:t>action","say</a:t>
            </a:r>
            <a:r>
              <a:rPr lang="en-US" dirty="0"/>
              <a:t>")</a:t>
            </a:r>
          </a:p>
          <a:p>
            <a:pPr marL="282575" indent="-282575"/>
            <a:r>
              <a:rPr lang="en-US" dirty="0"/>
              <a:t>	add-binding("main-</a:t>
            </a:r>
            <a:r>
              <a:rPr lang="en-US" dirty="0" err="1"/>
              <a:t>skill","iterate</a:t>
            </a:r>
            <a:r>
              <a:rPr lang="en-US" dirty="0"/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2126242132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this new flexibility?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85799" y="4891432"/>
            <a:ext cx="8027531" cy="1204567"/>
          </a:xfrm>
        </p:spPr>
        <p:txBody>
          <a:bodyPr/>
          <a:lstStyle/>
          <a:p>
            <a:r>
              <a:rPr lang="en-US" dirty="0"/>
              <a:t>Implement the full semantic task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966" y="1851859"/>
            <a:ext cx="6504829" cy="2749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967268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the attempt-retrieve sub-skill we check the attribute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mr-IN" dirty="0"/>
              <a:t>operator start-retrieve {</a:t>
            </a:r>
          </a:p>
          <a:p>
            <a:r>
              <a:rPr lang="mr-IN" dirty="0"/>
              <a:t>	WM2 &lt;&gt; nil</a:t>
            </a:r>
          </a:p>
          <a:p>
            <a:r>
              <a:rPr lang="mr-IN" dirty="0"/>
              <a:t>	WM3 &lt;&gt; nil</a:t>
            </a:r>
          </a:p>
          <a:p>
            <a:r>
              <a:rPr lang="mr-IN" dirty="0"/>
              <a:t>	RT1 = nil</a:t>
            </a:r>
          </a:p>
          <a:p>
            <a:r>
              <a:rPr lang="mr-IN" dirty="0"/>
              <a:t>==&gt;</a:t>
            </a:r>
          </a:p>
          <a:p>
            <a:r>
              <a:rPr lang="mr-IN" dirty="0"/>
              <a:t>	*fact-type -&gt; RT1</a:t>
            </a:r>
          </a:p>
          <a:p>
            <a:r>
              <a:rPr lang="mr-IN" dirty="0"/>
              <a:t>	WM3 -&gt; RT2</a:t>
            </a:r>
          </a:p>
          <a:p>
            <a:r>
              <a:rPr lang="mr-IN" dirty="0"/>
              <a:t>	WM2 -&gt; RT3</a:t>
            </a:r>
          </a:p>
          <a:p>
            <a:r>
              <a:rPr lang="mr-IN" dirty="0"/>
              <a:t>}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4182720" cy="4114800"/>
          </a:xfrm>
        </p:spPr>
        <p:txBody>
          <a:bodyPr/>
          <a:lstStyle/>
          <a:p>
            <a:r>
              <a:rPr lang="en-US" dirty="0"/>
              <a:t>operator on-success {</a:t>
            </a:r>
          </a:p>
          <a:p>
            <a:r>
              <a:rPr lang="en-US" dirty="0"/>
              <a:t>	RT1 = *fact-type</a:t>
            </a:r>
          </a:p>
          <a:p>
            <a:r>
              <a:rPr lang="en-US" dirty="0"/>
              <a:t>==&gt;</a:t>
            </a:r>
          </a:p>
          <a:p>
            <a:r>
              <a:rPr lang="en-US" dirty="0"/>
              <a:t>	*success-skill -&gt; G1</a:t>
            </a:r>
          </a:p>
          <a:p>
            <a:r>
              <a:rPr lang="en-US" dirty="0"/>
              <a:t>}</a:t>
            </a:r>
          </a:p>
          <a:p>
            <a:endParaRPr lang="en-US" dirty="0"/>
          </a:p>
          <a:p>
            <a:r>
              <a:rPr lang="mr-IN" dirty="0"/>
              <a:t>operator on-fail {</a:t>
            </a:r>
          </a:p>
          <a:p>
            <a:r>
              <a:rPr lang="mr-IN" dirty="0"/>
              <a:t>	RT1 = error</a:t>
            </a:r>
          </a:p>
          <a:p>
            <a:r>
              <a:rPr lang="mr-IN" dirty="0"/>
              <a:t>==&gt;</a:t>
            </a:r>
          </a:p>
          <a:p>
            <a:r>
              <a:rPr lang="mr-IN" dirty="0"/>
              <a:t>	*fail-skill -&gt; G1</a:t>
            </a:r>
          </a:p>
          <a:p>
            <a:r>
              <a:rPr lang="mr-IN" dirty="0"/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00866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Instantiate the necessary skills in the script of semantic-rev3.prims to finish the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29120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Application:</a:t>
            </a:r>
            <a:br>
              <a:rPr lang="en-US" dirty="0"/>
            </a:br>
            <a:r>
              <a:rPr lang="en-US" sz="3200" dirty="0"/>
              <a:t>Why and when do people multitask?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Multitasking, not single tasking, is the natural way of cognition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Whenever people have unused brain resources, they will try to put them to use</a:t>
            </a:r>
          </a:p>
        </p:txBody>
      </p:sp>
    </p:spTree>
    <p:extLst>
      <p:ext uri="{BB962C8B-B14F-4D97-AF65-F5344CB8AC3E}">
        <p14:creationId xmlns:p14="http://schemas.microsoft.com/office/powerpoint/2010/main" val="40451174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Competition between skills and other inputs for operator priority</a:t>
            </a:r>
          </a:p>
        </p:txBody>
      </p:sp>
      <p:sp>
        <p:nvSpPr>
          <p:cNvPr id="4" name="Rectangle 3"/>
          <p:cNvSpPr/>
          <p:nvPr/>
        </p:nvSpPr>
        <p:spPr>
          <a:xfrm>
            <a:off x="4343400" y="618436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Taatgen, N.A. (2013). The nature and transfer of cognitive skills. </a:t>
            </a:r>
            <a:r>
              <a:rPr lang="en-US" sz="1400" i="1" dirty="0"/>
              <a:t>Psychological Review, 120</a:t>
            </a:r>
            <a:r>
              <a:rPr lang="en-US" sz="1400" dirty="0"/>
              <a:t>(3), 439-471.</a:t>
            </a:r>
          </a:p>
        </p:txBody>
      </p:sp>
      <p:sp>
        <p:nvSpPr>
          <p:cNvPr id="5" name="Oval 4"/>
          <p:cNvSpPr/>
          <p:nvPr/>
        </p:nvSpPr>
        <p:spPr bwMode="auto">
          <a:xfrm>
            <a:off x="435120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4307436" y="299140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3732911" y="3335816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505839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4644594" y="298784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4419822" y="3542065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4949394" y="329264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4532208" y="409781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422" y="360318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5406594" y="309707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4949394" y="421197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5631366" y="357520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5443787" y="426760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3954966" y="2976605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4219752" y="3655818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3765269" y="400023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5174166" y="297660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4676952" y="365225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4452180" y="4206481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4981752" y="3957059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4264068" y="4546050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5061780" y="4267603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366580" y="3738605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800423" y="4657938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5599008" y="400450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5299043" y="465527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Rectangle 30"/>
          <p:cNvSpPr/>
          <p:nvPr/>
        </p:nvSpPr>
        <p:spPr bwMode="auto">
          <a:xfrm>
            <a:off x="705161" y="2159000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Goals</a:t>
            </a:r>
          </a:p>
        </p:txBody>
      </p:sp>
      <p:sp>
        <p:nvSpPr>
          <p:cNvPr id="32" name="Rounded Rectangle 31"/>
          <p:cNvSpPr/>
          <p:nvPr/>
        </p:nvSpPr>
        <p:spPr bwMode="auto">
          <a:xfrm>
            <a:off x="1663982" y="2340187"/>
            <a:ext cx="1670784" cy="552591"/>
          </a:xfrm>
          <a:prstGeom prst="roundRect">
            <a:avLst/>
          </a:prstGeom>
          <a:solidFill>
            <a:srgbClr val="FFFF00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sz="2000" dirty="0">
                <a:latin typeface="Helvetica"/>
                <a:cs typeface="Helvetica"/>
              </a:rPr>
              <a:t>Write paper</a:t>
            </a:r>
            <a:endParaRPr lang="en-US" sz="1600" dirty="0">
              <a:latin typeface="Helvetica"/>
              <a:cs typeface="Helvetica"/>
            </a:endParaRPr>
          </a:p>
        </p:txBody>
      </p:sp>
      <p:cxnSp>
        <p:nvCxnSpPr>
          <p:cNvPr id="37" name="Straight Arrow Connector 36"/>
          <p:cNvCxnSpPr>
            <a:stCxn id="32" idx="3"/>
            <a:endCxn id="5" idx="2"/>
          </p:cNvCxnSpPr>
          <p:nvPr/>
        </p:nvCxnSpPr>
        <p:spPr bwMode="auto">
          <a:xfrm>
            <a:off x="3334766" y="2616483"/>
            <a:ext cx="1016440" cy="8944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39" name="Straight Arrow Connector 38"/>
          <p:cNvCxnSpPr>
            <a:endCxn id="8" idx="1"/>
          </p:cNvCxnSpPr>
          <p:nvPr/>
        </p:nvCxnSpPr>
        <p:spPr bwMode="auto">
          <a:xfrm>
            <a:off x="3380929" y="2607908"/>
            <a:ext cx="1710384" cy="2078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>
            <a:stCxn id="32" idx="3"/>
            <a:endCxn id="9" idx="1"/>
          </p:cNvCxnSpPr>
          <p:nvPr/>
        </p:nvCxnSpPr>
        <p:spPr bwMode="auto">
          <a:xfrm>
            <a:off x="3334766" y="2616483"/>
            <a:ext cx="1342745" cy="403352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grpSp>
        <p:nvGrpSpPr>
          <p:cNvPr id="77" name="Group 76"/>
          <p:cNvGrpSpPr/>
          <p:nvPr/>
        </p:nvGrpSpPr>
        <p:grpSpPr>
          <a:xfrm>
            <a:off x="1663982" y="3045178"/>
            <a:ext cx="2755840" cy="606114"/>
            <a:chOff x="1663982" y="3045178"/>
            <a:chExt cx="2755840" cy="606114"/>
          </a:xfrm>
        </p:grpSpPr>
        <p:sp>
          <p:nvSpPr>
            <p:cNvPr id="33" name="Rounded Rectangle 32"/>
            <p:cNvSpPr/>
            <p:nvPr/>
          </p:nvSpPr>
          <p:spPr bwMode="auto">
            <a:xfrm>
              <a:off x="1663982" y="3045178"/>
              <a:ext cx="1752035" cy="558009"/>
            </a:xfrm>
            <a:prstGeom prst="roundRect">
              <a:avLst/>
            </a:prstGeom>
            <a:solidFill>
              <a:srgbClr val="CCFFCC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r>
                <a:rPr lang="en-US" sz="2400" dirty="0">
                  <a:latin typeface="Helvetica"/>
                  <a:cs typeface="Helvetica"/>
                </a:rPr>
                <a:t>Email</a:t>
              </a:r>
              <a:endParaRPr lang="en-US" dirty="0">
                <a:latin typeface="Helvetica"/>
                <a:cs typeface="Helvetica"/>
              </a:endParaRPr>
            </a:p>
          </p:txBody>
        </p:sp>
        <p:cxnSp>
          <p:nvCxnSpPr>
            <p:cNvPr id="44" name="Straight Arrow Connector 43"/>
            <p:cNvCxnSpPr>
              <a:stCxn id="33" idx="3"/>
              <a:endCxn id="18" idx="2"/>
            </p:cNvCxnSpPr>
            <p:nvPr/>
          </p:nvCxnSpPr>
          <p:spPr bwMode="auto">
            <a:xfrm flipV="1">
              <a:off x="3416017" y="3085832"/>
              <a:ext cx="538949" cy="238351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47" name="Straight Arrow Connector 46"/>
            <p:cNvCxnSpPr>
              <a:stCxn id="33" idx="3"/>
              <a:endCxn id="10" idx="2"/>
            </p:cNvCxnSpPr>
            <p:nvPr/>
          </p:nvCxnSpPr>
          <p:spPr bwMode="auto">
            <a:xfrm>
              <a:off x="3416017" y="3324183"/>
              <a:ext cx="1003805" cy="327109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0" name="Straight Arrow Connector 49"/>
            <p:cNvCxnSpPr>
              <a:stCxn id="33" idx="3"/>
              <a:endCxn id="7" idx="2"/>
            </p:cNvCxnSpPr>
            <p:nvPr/>
          </p:nvCxnSpPr>
          <p:spPr bwMode="auto">
            <a:xfrm>
              <a:off x="3416017" y="3324183"/>
              <a:ext cx="316894" cy="12086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53" name="Rectangle 52"/>
          <p:cNvSpPr/>
          <p:nvPr/>
        </p:nvSpPr>
        <p:spPr bwMode="auto">
          <a:xfrm>
            <a:off x="6916902" y="3760519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Senses</a:t>
            </a:r>
          </a:p>
        </p:txBody>
      </p:sp>
      <p:grpSp>
        <p:nvGrpSpPr>
          <p:cNvPr id="78" name="Group 77"/>
          <p:cNvGrpSpPr/>
          <p:nvPr/>
        </p:nvGrpSpPr>
        <p:grpSpPr>
          <a:xfrm>
            <a:off x="5173607" y="3925067"/>
            <a:ext cx="2829340" cy="1794491"/>
            <a:chOff x="5173607" y="3925067"/>
            <a:chExt cx="2829340" cy="1794491"/>
          </a:xfrm>
        </p:grpSpPr>
        <p:sp>
          <p:nvSpPr>
            <p:cNvPr id="55" name="Rounded Rectangle 54"/>
            <p:cNvSpPr/>
            <p:nvPr/>
          </p:nvSpPr>
          <p:spPr bwMode="auto">
            <a:xfrm>
              <a:off x="6250912" y="4764504"/>
              <a:ext cx="1752035" cy="955054"/>
            </a:xfrm>
            <a:prstGeom prst="roundRect">
              <a:avLst/>
            </a:prstGeom>
            <a:solidFill>
              <a:srgbClr val="FF6600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latin typeface="Helvetica"/>
                <a:cs typeface="Helvetica"/>
              </a:endParaRPr>
            </a:p>
          </p:txBody>
        </p:sp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77960" y="4873731"/>
              <a:ext cx="1292605" cy="740628"/>
            </a:xfrm>
            <a:prstGeom prst="rect">
              <a:avLst/>
            </a:prstGeom>
          </p:spPr>
        </p:pic>
        <p:cxnSp>
          <p:nvCxnSpPr>
            <p:cNvPr id="56" name="Straight Arrow Connector 55"/>
            <p:cNvCxnSpPr>
              <a:stCxn id="55" idx="1"/>
              <a:endCxn id="27" idx="5"/>
            </p:cNvCxnSpPr>
            <p:nvPr/>
          </p:nvCxnSpPr>
          <p:spPr bwMode="auto">
            <a:xfrm flipH="1" flipV="1">
              <a:off x="5558435" y="3925067"/>
              <a:ext cx="692477" cy="131696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9" name="Straight Arrow Connector 58"/>
            <p:cNvCxnSpPr>
              <a:stCxn id="55" idx="1"/>
              <a:endCxn id="24" idx="5"/>
            </p:cNvCxnSpPr>
            <p:nvPr/>
          </p:nvCxnSpPr>
          <p:spPr bwMode="auto">
            <a:xfrm flipH="1" flipV="1">
              <a:off x="5173607" y="4143521"/>
              <a:ext cx="1077305" cy="109851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62" name="Straight Arrow Connector 61"/>
            <p:cNvCxnSpPr>
              <a:stCxn id="55" idx="1"/>
              <a:endCxn id="26" idx="4"/>
            </p:cNvCxnSpPr>
            <p:nvPr/>
          </p:nvCxnSpPr>
          <p:spPr bwMode="auto">
            <a:xfrm flipH="1" flipV="1">
              <a:off x="5174166" y="4486057"/>
              <a:ext cx="1076746" cy="75597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65" name="Rectangle 64"/>
          <p:cNvSpPr/>
          <p:nvPr/>
        </p:nvSpPr>
        <p:spPr bwMode="auto">
          <a:xfrm>
            <a:off x="705161" y="4316271"/>
            <a:ext cx="1509889" cy="1643352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Memory</a:t>
            </a:r>
          </a:p>
        </p:txBody>
      </p:sp>
      <p:grpSp>
        <p:nvGrpSpPr>
          <p:cNvPr id="79" name="Group 78"/>
          <p:cNvGrpSpPr/>
          <p:nvPr/>
        </p:nvGrpSpPr>
        <p:grpSpPr>
          <a:xfrm>
            <a:off x="1663982" y="4392943"/>
            <a:ext cx="3169358" cy="1499282"/>
            <a:chOff x="1663982" y="4392943"/>
            <a:chExt cx="3169358" cy="1499282"/>
          </a:xfrm>
        </p:grpSpPr>
        <p:sp>
          <p:nvSpPr>
            <p:cNvPr id="66" name="Rounded Rectangle 65"/>
            <p:cNvSpPr/>
            <p:nvPr/>
          </p:nvSpPr>
          <p:spPr bwMode="auto">
            <a:xfrm>
              <a:off x="1663982" y="4764504"/>
              <a:ext cx="1752035" cy="1127721"/>
            </a:xfrm>
            <a:prstGeom prst="roundRect">
              <a:avLst/>
            </a:prstGeom>
            <a:solidFill>
              <a:srgbClr val="FF0000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latin typeface="Helvetica"/>
                <a:cs typeface="Helvetica"/>
              </a:endParaRPr>
            </a:p>
          </p:txBody>
        </p:sp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86670" y="4811029"/>
              <a:ext cx="925920" cy="966003"/>
            </a:xfrm>
            <a:prstGeom prst="rect">
              <a:avLst/>
            </a:prstGeom>
          </p:spPr>
        </p:pic>
        <p:cxnSp>
          <p:nvCxnSpPr>
            <p:cNvPr id="68" name="Straight Arrow Connector 67"/>
            <p:cNvCxnSpPr>
              <a:stCxn id="66" idx="3"/>
              <a:endCxn id="25" idx="3"/>
            </p:cNvCxnSpPr>
            <p:nvPr/>
          </p:nvCxnSpPr>
          <p:spPr bwMode="auto">
            <a:xfrm flipV="1">
              <a:off x="3416017" y="4732512"/>
              <a:ext cx="880968" cy="595853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71" name="Straight Arrow Connector 70"/>
            <p:cNvCxnSpPr>
              <a:stCxn id="66" idx="3"/>
              <a:endCxn id="28" idx="3"/>
            </p:cNvCxnSpPr>
            <p:nvPr/>
          </p:nvCxnSpPr>
          <p:spPr bwMode="auto">
            <a:xfrm flipV="1">
              <a:off x="3416017" y="4844400"/>
              <a:ext cx="1417323" cy="483965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74" name="Straight Arrow Connector 73"/>
            <p:cNvCxnSpPr>
              <a:stCxn id="66" idx="3"/>
              <a:endCxn id="23" idx="3"/>
            </p:cNvCxnSpPr>
            <p:nvPr/>
          </p:nvCxnSpPr>
          <p:spPr bwMode="auto">
            <a:xfrm flipV="1">
              <a:off x="3416017" y="4392943"/>
              <a:ext cx="1069080" cy="935422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199752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6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 never stops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system keeps executing operators, whether or not they are relevant for the task</a:t>
            </a:r>
          </a:p>
        </p:txBody>
      </p:sp>
    </p:spTree>
    <p:extLst>
      <p:ext uri="{BB962C8B-B14F-4D97-AF65-F5344CB8AC3E}">
        <p14:creationId xmlns:p14="http://schemas.microsoft.com/office/powerpoint/2010/main" val="2337035713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Setup: complex WM task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Subjects have to remember a sequence of letters</a:t>
            </a:r>
          </a:p>
          <a:p>
            <a:r>
              <a:rPr lang="en-US" dirty="0"/>
              <a:t>However, between the letters, words are presented to which they need to respond</a:t>
            </a:r>
          </a:p>
          <a:p>
            <a:r>
              <a:rPr lang="en-US" dirty="0"/>
              <a:t>Words are personality traits (“Aggressive”, “Emotional”, “Shy”), or objects (“Table”, “Spoon”)</a:t>
            </a:r>
          </a:p>
          <a:p>
            <a:r>
              <a:rPr lang="en-US" dirty="0"/>
              <a:t>Two conditions:</a:t>
            </a:r>
          </a:p>
          <a:p>
            <a:pPr lvl="1"/>
            <a:r>
              <a:rPr lang="en-US" dirty="0"/>
              <a:t>Does this trait apply to you?</a:t>
            </a:r>
          </a:p>
          <a:p>
            <a:pPr lvl="1"/>
            <a:r>
              <a:rPr lang="en-US" dirty="0"/>
              <a:t>Does it fit in </a:t>
            </a:r>
            <a:r>
              <a:rPr lang="en-US"/>
              <a:t>a shoebox?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57129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 associations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776111" y="2159000"/>
            <a:ext cx="1509889" cy="2808111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1663982" y="2340187"/>
            <a:ext cx="1244036" cy="55259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sz="2400" dirty="0">
                <a:latin typeface="Helvetica"/>
                <a:cs typeface="Helvetica"/>
              </a:rPr>
              <a:t>Count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1663982" y="3045178"/>
            <a:ext cx="1752035" cy="55259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sz="2400" dirty="0">
                <a:latin typeface="Helvetica"/>
                <a:cs typeface="Helvetica"/>
              </a:rPr>
              <a:t>Daydream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5461000" y="1481667"/>
            <a:ext cx="1524000" cy="1411111"/>
          </a:xfrm>
          <a:prstGeom prst="ellipse">
            <a:avLst/>
          </a:prstGeom>
          <a:solidFill>
            <a:schemeClr val="accent5">
              <a:lumMod val="9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Start-Count</a:t>
            </a:r>
          </a:p>
        </p:txBody>
      </p:sp>
      <p:sp>
        <p:nvSpPr>
          <p:cNvPr id="8" name="Oval 7"/>
          <p:cNvSpPr/>
          <p:nvPr/>
        </p:nvSpPr>
        <p:spPr bwMode="auto">
          <a:xfrm>
            <a:off x="5461000" y="3203222"/>
            <a:ext cx="1524000" cy="1411111"/>
          </a:xfrm>
          <a:prstGeom prst="ellipse">
            <a:avLst/>
          </a:prstGeom>
          <a:solidFill>
            <a:schemeClr val="accent5">
              <a:lumMod val="9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Iterate</a:t>
            </a:r>
          </a:p>
        </p:txBody>
      </p:sp>
      <p:sp>
        <p:nvSpPr>
          <p:cNvPr id="9" name="Oval 8"/>
          <p:cNvSpPr/>
          <p:nvPr/>
        </p:nvSpPr>
        <p:spPr bwMode="auto">
          <a:xfrm>
            <a:off x="5461000" y="5051777"/>
            <a:ext cx="1524000" cy="1411111"/>
          </a:xfrm>
          <a:prstGeom prst="ellipse">
            <a:avLst/>
          </a:prstGeom>
          <a:solidFill>
            <a:schemeClr val="accent5">
              <a:lumMod val="90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Final</a:t>
            </a:r>
          </a:p>
        </p:txBody>
      </p:sp>
      <p:cxnSp>
        <p:nvCxnSpPr>
          <p:cNvPr id="11" name="Straight Arrow Connector 10"/>
          <p:cNvCxnSpPr>
            <a:stCxn id="5" idx="3"/>
            <a:endCxn id="7" idx="2"/>
          </p:cNvCxnSpPr>
          <p:nvPr/>
        </p:nvCxnSpPr>
        <p:spPr bwMode="auto">
          <a:xfrm flipV="1">
            <a:off x="2908018" y="2187223"/>
            <a:ext cx="2552982" cy="42926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3" name="Straight Arrow Connector 12"/>
          <p:cNvCxnSpPr>
            <a:stCxn id="5" idx="3"/>
            <a:endCxn id="8" idx="2"/>
          </p:cNvCxnSpPr>
          <p:nvPr/>
        </p:nvCxnSpPr>
        <p:spPr bwMode="auto">
          <a:xfrm>
            <a:off x="2908018" y="2616483"/>
            <a:ext cx="2552982" cy="129229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15" name="Straight Arrow Connector 14"/>
          <p:cNvCxnSpPr>
            <a:stCxn id="5" idx="3"/>
            <a:endCxn id="9" idx="2"/>
          </p:cNvCxnSpPr>
          <p:nvPr/>
        </p:nvCxnSpPr>
        <p:spPr bwMode="auto">
          <a:xfrm>
            <a:off x="2908018" y="2616483"/>
            <a:ext cx="2552982" cy="314085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4" name="Curved Connector 23"/>
          <p:cNvCxnSpPr>
            <a:stCxn id="7" idx="6"/>
            <a:endCxn id="8" idx="6"/>
          </p:cNvCxnSpPr>
          <p:nvPr/>
        </p:nvCxnSpPr>
        <p:spPr bwMode="auto">
          <a:xfrm>
            <a:off x="6985000" y="2187223"/>
            <a:ext cx="12700" cy="1721555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26" name="Curved Connector 25"/>
          <p:cNvCxnSpPr>
            <a:stCxn id="7" idx="6"/>
            <a:endCxn id="9" idx="6"/>
          </p:cNvCxnSpPr>
          <p:nvPr/>
        </p:nvCxnSpPr>
        <p:spPr bwMode="auto">
          <a:xfrm>
            <a:off x="6985000" y="2187223"/>
            <a:ext cx="12700" cy="3570110"/>
          </a:xfrm>
          <a:prstGeom prst="curvedConnector3">
            <a:avLst>
              <a:gd name="adj1" fmla="val 568889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32" name="Curved Connector 31"/>
          <p:cNvCxnSpPr>
            <a:stCxn id="8" idx="6"/>
            <a:endCxn id="9" idx="6"/>
          </p:cNvCxnSpPr>
          <p:nvPr/>
        </p:nvCxnSpPr>
        <p:spPr bwMode="auto">
          <a:xfrm>
            <a:off x="6985000" y="3908778"/>
            <a:ext cx="12700" cy="1848555"/>
          </a:xfrm>
          <a:prstGeom prst="curvedConnector3">
            <a:avLst>
              <a:gd name="adj1" fmla="val 180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arrow"/>
            <a:tailEnd type="arrow"/>
          </a:ln>
          <a:effectLst/>
        </p:spPr>
      </p:cxnSp>
      <p:cxnSp>
        <p:nvCxnSpPr>
          <p:cNvPr id="38" name="Curved Connector 37"/>
          <p:cNvCxnSpPr>
            <a:stCxn id="7" idx="7"/>
            <a:endCxn id="7" idx="0"/>
          </p:cNvCxnSpPr>
          <p:nvPr/>
        </p:nvCxnSpPr>
        <p:spPr bwMode="auto">
          <a:xfrm rot="16200000" flipV="1">
            <a:off x="6389082" y="1315585"/>
            <a:ext cx="206652" cy="538815"/>
          </a:xfrm>
          <a:prstGeom prst="curvedConnector3">
            <a:avLst>
              <a:gd name="adj1" fmla="val 29939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oval"/>
            <a:tailEnd type="oval"/>
          </a:ln>
          <a:effectLst/>
        </p:spPr>
      </p:cxnSp>
      <p:cxnSp>
        <p:nvCxnSpPr>
          <p:cNvPr id="41" name="Curved Connector 40"/>
          <p:cNvCxnSpPr>
            <a:stCxn id="8" idx="4"/>
            <a:endCxn id="8" idx="3"/>
          </p:cNvCxnSpPr>
          <p:nvPr/>
        </p:nvCxnSpPr>
        <p:spPr bwMode="auto">
          <a:xfrm rot="5400000" flipH="1">
            <a:off x="5850267" y="4241600"/>
            <a:ext cx="206652" cy="538815"/>
          </a:xfrm>
          <a:prstGeom prst="curvedConnector3">
            <a:avLst>
              <a:gd name="adj1" fmla="val -110621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oval"/>
            <a:tailEnd type="oval"/>
          </a:ln>
          <a:effectLst/>
        </p:spPr>
      </p:cxnSp>
      <p:cxnSp>
        <p:nvCxnSpPr>
          <p:cNvPr id="43" name="Curved Connector 42"/>
          <p:cNvCxnSpPr>
            <a:stCxn id="9" idx="5"/>
            <a:endCxn id="9" idx="3"/>
          </p:cNvCxnSpPr>
          <p:nvPr/>
        </p:nvCxnSpPr>
        <p:spPr bwMode="auto">
          <a:xfrm rot="5400000">
            <a:off x="6223000" y="5717421"/>
            <a:ext cx="12700" cy="1077630"/>
          </a:xfrm>
          <a:prstGeom prst="curvedConnector3">
            <a:avLst>
              <a:gd name="adj1" fmla="val 3427181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oval"/>
            <a:tailEnd type="oval"/>
          </a:ln>
          <a:effectLst/>
        </p:spPr>
      </p:cxnSp>
      <p:sp>
        <p:nvSpPr>
          <p:cNvPr id="44" name="Plus 43"/>
          <p:cNvSpPr/>
          <p:nvPr/>
        </p:nvSpPr>
        <p:spPr bwMode="auto">
          <a:xfrm>
            <a:off x="3850076" y="1834444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5" name="Plus 44"/>
          <p:cNvSpPr/>
          <p:nvPr/>
        </p:nvSpPr>
        <p:spPr bwMode="auto">
          <a:xfrm>
            <a:off x="4416778" y="3045178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6" name="Plus 45"/>
          <p:cNvSpPr/>
          <p:nvPr/>
        </p:nvSpPr>
        <p:spPr bwMode="auto">
          <a:xfrm>
            <a:off x="3719125" y="4323926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7" name="Plus 46"/>
          <p:cNvSpPr/>
          <p:nvPr/>
        </p:nvSpPr>
        <p:spPr bwMode="auto">
          <a:xfrm>
            <a:off x="7149254" y="3618371"/>
            <a:ext cx="566702" cy="580814"/>
          </a:xfrm>
          <a:prstGeom prst="mathPlus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48" name="Minus 47"/>
          <p:cNvSpPr/>
          <p:nvPr/>
        </p:nvSpPr>
        <p:spPr bwMode="auto">
          <a:xfrm>
            <a:off x="6292144" y="564444"/>
            <a:ext cx="578556" cy="578556"/>
          </a:xfrm>
          <a:prstGeom prst="mathMinus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Minus 48"/>
          <p:cNvSpPr/>
          <p:nvPr/>
        </p:nvSpPr>
        <p:spPr bwMode="auto">
          <a:xfrm>
            <a:off x="5171722" y="4323926"/>
            <a:ext cx="578556" cy="578556"/>
          </a:xfrm>
          <a:prstGeom prst="mathMinus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Minus 49"/>
          <p:cNvSpPr/>
          <p:nvPr/>
        </p:nvSpPr>
        <p:spPr bwMode="auto">
          <a:xfrm>
            <a:off x="6695722" y="6279444"/>
            <a:ext cx="578556" cy="578556"/>
          </a:xfrm>
          <a:prstGeom prst="mathMinus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52180176"/>
      </p:ext>
    </p:extLst>
  </p:cSld>
  <p:clrMapOvr>
    <a:masterClrMapping/>
  </p:clrMapOvr>
  <p:transition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49500"/>
            <a:ext cx="9144000" cy="215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46938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0238" r="55493" b="-10238"/>
          <a:stretch/>
        </p:blipFill>
        <p:spPr>
          <a:xfrm>
            <a:off x="2049038" y="1923874"/>
            <a:ext cx="3720390" cy="4425394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1142" y="2761342"/>
            <a:ext cx="1291600" cy="137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300864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complex working memory task requires several goals</a:t>
            </a:r>
          </a:p>
          <a:p>
            <a:pPr lvl="1"/>
            <a:r>
              <a:rPr lang="en-US" dirty="0"/>
              <a:t>Memorize the letters</a:t>
            </a:r>
          </a:p>
          <a:p>
            <a:pPr lvl="1"/>
            <a:r>
              <a:rPr lang="en-US" dirty="0"/>
              <a:t>Process and respond to words</a:t>
            </a:r>
          </a:p>
          <a:p>
            <a:pPr lvl="1"/>
            <a:r>
              <a:rPr lang="en-US" dirty="0"/>
              <a:t>Rehearse</a:t>
            </a:r>
          </a:p>
          <a:p>
            <a:r>
              <a:rPr lang="en-US" dirty="0"/>
              <a:t>Memory retrieval of a self-referential word is a source of distraction</a:t>
            </a:r>
          </a:p>
          <a:p>
            <a:r>
              <a:rPr lang="en-US" dirty="0"/>
              <a:t>Transitions between goals are “weak points”, and are open to distraction</a:t>
            </a:r>
          </a:p>
        </p:txBody>
      </p:sp>
    </p:spTree>
    <p:extLst>
      <p:ext uri="{BB962C8B-B14F-4D97-AF65-F5344CB8AC3E}">
        <p14:creationId xmlns:p14="http://schemas.microsoft.com/office/powerpoint/2010/main" val="2449610315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tep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34158" cy="6391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16209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ep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131360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1428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824732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656158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ep6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054532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tep7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43649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2352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can set more than one skill as part of the task: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initial-skills: (read-equation transform arithmetic)</a:t>
            </a:r>
          </a:p>
          <a:p>
            <a:r>
              <a:rPr lang="en-US" dirty="0"/>
              <a:t>You can add/change skills using PRIMs: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transform -&gt; G2</a:t>
            </a:r>
          </a:p>
        </p:txBody>
      </p:sp>
    </p:spTree>
    <p:extLst>
      <p:ext uri="{BB962C8B-B14F-4D97-AF65-F5344CB8AC3E}">
        <p14:creationId xmlns:p14="http://schemas.microsoft.com/office/powerpoint/2010/main" val="1656411071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RTresultOveral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859" y="1065300"/>
            <a:ext cx="7171427" cy="468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197752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09" y="604800"/>
            <a:ext cx="4068313" cy="3775680"/>
          </a:xfrm>
          <a:prstGeom prst="rect">
            <a:avLst/>
          </a:prstGeom>
        </p:spPr>
      </p:pic>
      <p:sp>
        <p:nvSpPr>
          <p:cNvPr id="4" name="Freeform 3"/>
          <p:cNvSpPr/>
          <p:nvPr/>
        </p:nvSpPr>
        <p:spPr>
          <a:xfrm>
            <a:off x="3300350" y="2350080"/>
            <a:ext cx="1183633" cy="1693440"/>
          </a:xfrm>
          <a:custGeom>
            <a:avLst/>
            <a:gdLst>
              <a:gd name="connsiteX0" fmla="*/ 0 w 1183633"/>
              <a:gd name="connsiteY0" fmla="*/ 181440 h 1693440"/>
              <a:gd name="connsiteX1" fmla="*/ 17279 w 1183633"/>
              <a:gd name="connsiteY1" fmla="*/ 1149120 h 1693440"/>
              <a:gd name="connsiteX2" fmla="*/ 1183633 w 1183633"/>
              <a:gd name="connsiteY2" fmla="*/ 1693440 h 1693440"/>
              <a:gd name="connsiteX3" fmla="*/ 1114516 w 1183633"/>
              <a:gd name="connsiteY3" fmla="*/ 0 h 1693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3633" h="1693440">
                <a:moveTo>
                  <a:pt x="0" y="181440"/>
                </a:moveTo>
                <a:lnTo>
                  <a:pt x="17279" y="1149120"/>
                </a:lnTo>
                <a:lnTo>
                  <a:pt x="1183633" y="1693440"/>
                </a:lnTo>
                <a:lnTo>
                  <a:pt x="1114516" y="0"/>
                </a:lnTo>
              </a:path>
            </a:pathLst>
          </a:custGeom>
          <a:solidFill>
            <a:srgbClr val="FFFFFF"/>
          </a:solidFill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36" y="4380480"/>
            <a:ext cx="2924676" cy="10627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6477" y="717120"/>
            <a:ext cx="3670456" cy="3775680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7686183" y="1537920"/>
            <a:ext cx="1183633" cy="2859840"/>
          </a:xfrm>
          <a:custGeom>
            <a:avLst/>
            <a:gdLst>
              <a:gd name="connsiteX0" fmla="*/ 0 w 1183633"/>
              <a:gd name="connsiteY0" fmla="*/ 181440 h 1693440"/>
              <a:gd name="connsiteX1" fmla="*/ 17279 w 1183633"/>
              <a:gd name="connsiteY1" fmla="*/ 1149120 h 1693440"/>
              <a:gd name="connsiteX2" fmla="*/ 1183633 w 1183633"/>
              <a:gd name="connsiteY2" fmla="*/ 1693440 h 1693440"/>
              <a:gd name="connsiteX3" fmla="*/ 1114516 w 1183633"/>
              <a:gd name="connsiteY3" fmla="*/ 0 h 1693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3633" h="1693440">
                <a:moveTo>
                  <a:pt x="0" y="181440"/>
                </a:moveTo>
                <a:lnTo>
                  <a:pt x="17279" y="1149120"/>
                </a:lnTo>
                <a:lnTo>
                  <a:pt x="1183633" y="1693440"/>
                </a:lnTo>
                <a:lnTo>
                  <a:pt x="1114516" y="0"/>
                </a:lnTo>
              </a:path>
            </a:pathLst>
          </a:custGeom>
          <a:solidFill>
            <a:srgbClr val="FFFFFF"/>
          </a:solidFill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02583687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 a mild distraction can reduce our working memory capacity!</a:t>
            </a:r>
          </a:p>
          <a:p>
            <a:r>
              <a:rPr lang="en-US" dirty="0"/>
              <a:t>Distraction is caused by “internal distractors”</a:t>
            </a:r>
          </a:p>
          <a:p>
            <a:r>
              <a:rPr lang="en-US" dirty="0"/>
              <a:t>Stefan has collected more data (though-probes, eye-data) to support this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27654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distraction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071" y="1818910"/>
            <a:ext cx="6077858" cy="421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37583"/>
      </p:ext>
    </p:extLst>
  </p:cSld>
  <p:clrMapOvr>
    <a:masterClrMapping/>
  </p:clrMapOvr>
  <p:transition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distraction</a:t>
            </a:r>
          </a:p>
        </p:txBody>
      </p:sp>
      <p:pic>
        <p:nvPicPr>
          <p:cNvPr id="4" name="IoannaMemoryExp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9002" y="1600200"/>
            <a:ext cx="6233398" cy="467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5737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2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conditions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Easy: 3 + 5 = X</a:t>
            </a:r>
          </a:p>
          <a:p>
            <a:r>
              <a:rPr lang="en-US" dirty="0"/>
              <a:t>Medium: X + 5 = 14</a:t>
            </a:r>
          </a:p>
          <a:p>
            <a:r>
              <a:rPr lang="en-US" dirty="0"/>
              <a:t>Hard: 3X – 5 = 13</a:t>
            </a:r>
          </a:p>
        </p:txBody>
      </p:sp>
    </p:spTree>
    <p:extLst>
      <p:ext uri="{BB962C8B-B14F-4D97-AF65-F5344CB8AC3E}">
        <p14:creationId xmlns:p14="http://schemas.microsoft.com/office/powerpoint/2010/main" val="116050934"/>
      </p:ext>
    </p:extLst>
  </p:cSld>
  <p:clrMapOvr>
    <a:masterClrMapping/>
  </p:clrMapOvr>
  <p:transition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Guess the outcome!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Distraction increases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Distraction is not affected by difficulty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Distraction decreases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641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experiment: Find the difference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981200"/>
            <a:ext cx="4245947" cy="4114800"/>
          </a:xfrm>
        </p:spPr>
        <p:txBody>
          <a:bodyPr/>
          <a:lstStyle/>
          <a:p>
            <a:r>
              <a:rPr lang="en-US" dirty="0"/>
              <a:t>Easy: 2-4 shapes</a:t>
            </a:r>
          </a:p>
          <a:p>
            <a:r>
              <a:rPr lang="en-US" dirty="0"/>
              <a:t>Medium: 15-17 shapes</a:t>
            </a:r>
          </a:p>
          <a:p>
            <a:r>
              <a:rPr lang="en-US" dirty="0"/>
              <a:t>Hard: 40-42 shapes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1746" y="2081062"/>
            <a:ext cx="4212253" cy="401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20433"/>
      </p:ext>
    </p:extLst>
  </p:cSld>
  <p:clrMapOvr>
    <a:masterClrMapping/>
  </p:clrMapOvr>
  <p:transition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Guess the outcome!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/>
              <a:t>Distraction increases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Distraction is not affected by difficulty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/>
              <a:t>Distraction decreases with the difficulty of the main task</a:t>
            </a:r>
          </a:p>
          <a:p>
            <a:pPr marL="514350" indent="-514350">
              <a:buFont typeface="+mj-lt"/>
              <a:buAutoNum type="alphaU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6580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	</a:t>
            </a:r>
          </a:p>
        </p:txBody>
      </p:sp>
      <p:pic>
        <p:nvPicPr>
          <p:cNvPr id="4" name="Picture 3" descr="DistractionDat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755" y="160867"/>
            <a:ext cx="6076244" cy="6076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056627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make goals more flexible?</a:t>
            </a:r>
          </a:p>
        </p:txBody>
      </p:sp>
      <p:pic>
        <p:nvPicPr>
          <p:cNvPr id="4" name="Picture 3" descr="Cards1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539" y="2016564"/>
            <a:ext cx="7788324" cy="3452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949777"/>
      </p:ext>
    </p:extLst>
  </p:cSld>
  <p:clrMapOvr>
    <a:masterClrMapping/>
  </p:clrMapOvr>
  <p:transition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simulation</a:t>
            </a:r>
          </a:p>
        </p:txBody>
      </p:sp>
      <p:sp>
        <p:nvSpPr>
          <p:cNvPr id="49" name="Oval 48"/>
          <p:cNvSpPr/>
          <p:nvPr/>
        </p:nvSpPr>
        <p:spPr bwMode="auto">
          <a:xfrm>
            <a:off x="435120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4307436" y="299140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3732911" y="3335816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2" name="Oval 51"/>
          <p:cNvSpPr/>
          <p:nvPr/>
        </p:nvSpPr>
        <p:spPr bwMode="auto">
          <a:xfrm>
            <a:off x="5058396" y="2596697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3" name="Oval 52"/>
          <p:cNvSpPr/>
          <p:nvPr/>
        </p:nvSpPr>
        <p:spPr bwMode="auto">
          <a:xfrm>
            <a:off x="4644594" y="298784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4419600" y="3276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949394" y="329264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Oval 55"/>
          <p:cNvSpPr/>
          <p:nvPr/>
        </p:nvSpPr>
        <p:spPr bwMode="auto">
          <a:xfrm>
            <a:off x="4532208" y="409781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Oval 56"/>
          <p:cNvSpPr/>
          <p:nvPr/>
        </p:nvSpPr>
        <p:spPr bwMode="auto">
          <a:xfrm>
            <a:off x="5029422" y="360318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Oval 57"/>
          <p:cNvSpPr/>
          <p:nvPr/>
        </p:nvSpPr>
        <p:spPr bwMode="auto">
          <a:xfrm>
            <a:off x="5406594" y="309707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4949394" y="421197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0" name="Oval 59"/>
          <p:cNvSpPr/>
          <p:nvPr/>
        </p:nvSpPr>
        <p:spPr bwMode="auto">
          <a:xfrm>
            <a:off x="5631366" y="3575206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5443787" y="426760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2" name="Oval 61"/>
          <p:cNvSpPr/>
          <p:nvPr/>
        </p:nvSpPr>
        <p:spPr bwMode="auto">
          <a:xfrm>
            <a:off x="3954966" y="2976605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3" name="Oval 62"/>
          <p:cNvSpPr/>
          <p:nvPr/>
        </p:nvSpPr>
        <p:spPr bwMode="auto">
          <a:xfrm>
            <a:off x="4114800" y="37338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3765269" y="4000232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5174166" y="297660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6" name="Oval 65"/>
          <p:cNvSpPr/>
          <p:nvPr/>
        </p:nvSpPr>
        <p:spPr bwMode="auto">
          <a:xfrm>
            <a:off x="4676952" y="365225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7" name="Oval 66"/>
          <p:cNvSpPr/>
          <p:nvPr/>
        </p:nvSpPr>
        <p:spPr bwMode="auto">
          <a:xfrm>
            <a:off x="4452180" y="4206481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8" name="Oval 67"/>
          <p:cNvSpPr/>
          <p:nvPr/>
        </p:nvSpPr>
        <p:spPr bwMode="auto">
          <a:xfrm>
            <a:off x="4981752" y="3957059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9" name="Oval 68"/>
          <p:cNvSpPr/>
          <p:nvPr/>
        </p:nvSpPr>
        <p:spPr bwMode="auto">
          <a:xfrm>
            <a:off x="4264068" y="454605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0" name="Oval 69"/>
          <p:cNvSpPr/>
          <p:nvPr/>
        </p:nvSpPr>
        <p:spPr bwMode="auto">
          <a:xfrm>
            <a:off x="5061780" y="4267603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1" name="Oval 70"/>
          <p:cNvSpPr/>
          <p:nvPr/>
        </p:nvSpPr>
        <p:spPr bwMode="auto">
          <a:xfrm>
            <a:off x="5366580" y="3738605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2" name="Oval 71"/>
          <p:cNvSpPr/>
          <p:nvPr/>
        </p:nvSpPr>
        <p:spPr bwMode="auto">
          <a:xfrm>
            <a:off x="4800423" y="4657938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3" name="Oval 72"/>
          <p:cNvSpPr/>
          <p:nvPr/>
        </p:nvSpPr>
        <p:spPr bwMode="auto">
          <a:xfrm>
            <a:off x="5599008" y="4004509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4" name="Oval 73"/>
          <p:cNvSpPr/>
          <p:nvPr/>
        </p:nvSpPr>
        <p:spPr bwMode="auto">
          <a:xfrm>
            <a:off x="5299043" y="465527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5" name="Rectangle 74"/>
          <p:cNvSpPr/>
          <p:nvPr/>
        </p:nvSpPr>
        <p:spPr bwMode="auto">
          <a:xfrm>
            <a:off x="705161" y="2159000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</a:t>
            </a:r>
          </a:p>
        </p:txBody>
      </p:sp>
      <p:sp>
        <p:nvSpPr>
          <p:cNvPr id="76" name="Rounded Rectangle 75"/>
          <p:cNvSpPr/>
          <p:nvPr/>
        </p:nvSpPr>
        <p:spPr bwMode="auto">
          <a:xfrm>
            <a:off x="1663982" y="2340187"/>
            <a:ext cx="1670784" cy="552591"/>
          </a:xfrm>
          <a:prstGeom prst="roundRect">
            <a:avLst/>
          </a:prstGeom>
          <a:solidFill>
            <a:srgbClr val="FFFF00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Memory</a:t>
            </a:r>
          </a:p>
        </p:txBody>
      </p:sp>
      <p:cxnSp>
        <p:nvCxnSpPr>
          <p:cNvPr id="77" name="Straight Arrow Connector 76"/>
          <p:cNvCxnSpPr>
            <a:stCxn id="76" idx="3"/>
            <a:endCxn id="50" idx="1"/>
          </p:cNvCxnSpPr>
          <p:nvPr/>
        </p:nvCxnSpPr>
        <p:spPr bwMode="auto">
          <a:xfrm>
            <a:off x="3334766" y="2616483"/>
            <a:ext cx="1005587" cy="40691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78" name="Straight Arrow Connector 77"/>
          <p:cNvCxnSpPr>
            <a:endCxn id="52" idx="1"/>
          </p:cNvCxnSpPr>
          <p:nvPr/>
        </p:nvCxnSpPr>
        <p:spPr bwMode="auto">
          <a:xfrm>
            <a:off x="3380929" y="2607908"/>
            <a:ext cx="1710384" cy="2078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79" name="Straight Arrow Connector 78"/>
          <p:cNvCxnSpPr>
            <a:stCxn id="76" idx="3"/>
            <a:endCxn id="51" idx="0"/>
          </p:cNvCxnSpPr>
          <p:nvPr/>
        </p:nvCxnSpPr>
        <p:spPr bwMode="auto">
          <a:xfrm>
            <a:off x="3334766" y="2616483"/>
            <a:ext cx="510531" cy="719333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sp>
        <p:nvSpPr>
          <p:cNvPr id="85" name="Rectangle 84"/>
          <p:cNvSpPr/>
          <p:nvPr/>
        </p:nvSpPr>
        <p:spPr bwMode="auto">
          <a:xfrm>
            <a:off x="6916902" y="3760519"/>
            <a:ext cx="1509889" cy="2016513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latin typeface="Arial" charset="0"/>
                <a:ea typeface="ＭＳ Ｐゴシック" charset="-128"/>
                <a:cs typeface="ＭＳ Ｐゴシック" charset="-128"/>
              </a:rPr>
              <a:t>Vision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86" name="Group 85"/>
          <p:cNvGrpSpPr/>
          <p:nvPr/>
        </p:nvGrpSpPr>
        <p:grpSpPr>
          <a:xfrm>
            <a:off x="5173607" y="3925067"/>
            <a:ext cx="2829340" cy="1794491"/>
            <a:chOff x="5173607" y="3925067"/>
            <a:chExt cx="2829340" cy="1794491"/>
          </a:xfrm>
        </p:grpSpPr>
        <p:sp>
          <p:nvSpPr>
            <p:cNvPr id="87" name="Rounded Rectangle 86"/>
            <p:cNvSpPr/>
            <p:nvPr/>
          </p:nvSpPr>
          <p:spPr bwMode="auto">
            <a:xfrm>
              <a:off x="6250912" y="4764504"/>
              <a:ext cx="1752035" cy="955054"/>
            </a:xfrm>
            <a:prstGeom prst="roundRect">
              <a:avLst/>
            </a:prstGeom>
            <a:solidFill>
              <a:srgbClr val="FF6600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>
                <a:latin typeface="Helvetica"/>
                <a:cs typeface="Helvetica"/>
              </a:endParaRPr>
            </a:p>
          </p:txBody>
        </p:sp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77960" y="4873731"/>
              <a:ext cx="1292605" cy="740628"/>
            </a:xfrm>
            <a:prstGeom prst="rect">
              <a:avLst/>
            </a:prstGeom>
          </p:spPr>
        </p:pic>
        <p:cxnSp>
          <p:nvCxnSpPr>
            <p:cNvPr id="89" name="Straight Arrow Connector 88"/>
            <p:cNvCxnSpPr>
              <a:stCxn id="87" idx="1"/>
              <a:endCxn id="71" idx="5"/>
            </p:cNvCxnSpPr>
            <p:nvPr/>
          </p:nvCxnSpPr>
          <p:spPr bwMode="auto">
            <a:xfrm flipH="1" flipV="1">
              <a:off x="5558435" y="3925067"/>
              <a:ext cx="692477" cy="131696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90" name="Straight Arrow Connector 89"/>
            <p:cNvCxnSpPr>
              <a:stCxn id="87" idx="1"/>
              <a:endCxn id="68" idx="5"/>
            </p:cNvCxnSpPr>
            <p:nvPr/>
          </p:nvCxnSpPr>
          <p:spPr bwMode="auto">
            <a:xfrm flipH="1" flipV="1">
              <a:off x="5173607" y="4143521"/>
              <a:ext cx="1077305" cy="1098510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cxnSp>
          <p:nvCxnSpPr>
            <p:cNvPr id="91" name="Straight Arrow Connector 90"/>
            <p:cNvCxnSpPr>
              <a:stCxn id="87" idx="1"/>
              <a:endCxn id="70" idx="4"/>
            </p:cNvCxnSpPr>
            <p:nvPr/>
          </p:nvCxnSpPr>
          <p:spPr bwMode="auto">
            <a:xfrm flipH="1" flipV="1">
              <a:off x="5174166" y="4486057"/>
              <a:ext cx="1076746" cy="755974"/>
            </a:xfrm>
            <a:prstGeom prst="straightConnector1">
              <a:avLst/>
            </a:prstGeom>
            <a:solidFill>
              <a:schemeClr val="accent1"/>
            </a:solidFill>
            <a:ln w="1905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92" name="Rectangle 91"/>
          <p:cNvSpPr/>
          <p:nvPr/>
        </p:nvSpPr>
        <p:spPr bwMode="auto">
          <a:xfrm>
            <a:off x="705161" y="4316271"/>
            <a:ext cx="1509889" cy="1643352"/>
          </a:xfrm>
          <a:prstGeom prst="rect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Memory</a:t>
            </a:r>
          </a:p>
        </p:txBody>
      </p:sp>
      <p:sp>
        <p:nvSpPr>
          <p:cNvPr id="42" name="Rounded Rectangle 41"/>
          <p:cNvSpPr/>
          <p:nvPr/>
        </p:nvSpPr>
        <p:spPr bwMode="auto">
          <a:xfrm>
            <a:off x="1676400" y="2971800"/>
            <a:ext cx="1670784" cy="552591"/>
          </a:xfrm>
          <a:prstGeom prst="roundRect">
            <a:avLst/>
          </a:prstGeom>
          <a:solidFill>
            <a:srgbClr val="CCFFCC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r>
              <a:rPr lang="en-US" dirty="0">
                <a:latin typeface="Helvetica"/>
                <a:cs typeface="Helvetica"/>
              </a:rPr>
              <a:t>Equation</a:t>
            </a:r>
          </a:p>
        </p:txBody>
      </p:sp>
      <p:cxnSp>
        <p:nvCxnSpPr>
          <p:cNvPr id="43" name="Straight Arrow Connector 42"/>
          <p:cNvCxnSpPr>
            <a:stCxn id="42" idx="3"/>
            <a:endCxn id="54" idx="2"/>
          </p:cNvCxnSpPr>
          <p:nvPr/>
        </p:nvCxnSpPr>
        <p:spPr bwMode="auto">
          <a:xfrm>
            <a:off x="3347184" y="3248096"/>
            <a:ext cx="1072416" cy="13773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46" name="Straight Arrow Connector 45"/>
          <p:cNvCxnSpPr>
            <a:stCxn id="42" idx="3"/>
            <a:endCxn id="63" idx="2"/>
          </p:cNvCxnSpPr>
          <p:nvPr/>
        </p:nvCxnSpPr>
        <p:spPr bwMode="auto">
          <a:xfrm>
            <a:off x="3347184" y="3248096"/>
            <a:ext cx="767616" cy="594931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80" name="Straight Arrow Connector 79"/>
          <p:cNvCxnSpPr>
            <a:endCxn id="64" idx="1"/>
          </p:cNvCxnSpPr>
          <p:nvPr/>
        </p:nvCxnSpPr>
        <p:spPr bwMode="auto">
          <a:xfrm>
            <a:off x="3352800" y="3276600"/>
            <a:ext cx="445386" cy="755624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866603448"/>
      </p:ext>
    </p:extLst>
  </p:cSld>
  <p:clrMapOvr>
    <a:masterClrMapping/>
  </p:clrMapOvr>
  <p:transition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520172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192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85524436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447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Down Arrow 1"/>
          <p:cNvSpPr/>
          <p:nvPr/>
        </p:nvSpPr>
        <p:spPr bwMode="auto">
          <a:xfrm rot="20650091">
            <a:off x="2821648" y="1467070"/>
            <a:ext cx="304800" cy="1176106"/>
          </a:xfrm>
          <a:prstGeom prst="down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Left Arrow 2"/>
          <p:cNvSpPr/>
          <p:nvPr/>
        </p:nvSpPr>
        <p:spPr bwMode="auto">
          <a:xfrm rot="1394750">
            <a:off x="3993161" y="3923786"/>
            <a:ext cx="2971800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56688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2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95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58000" y="29718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257800" y="3429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</p:spTree>
    <p:extLst>
      <p:ext uri="{BB962C8B-B14F-4D97-AF65-F5344CB8AC3E}">
        <p14:creationId xmlns:p14="http://schemas.microsoft.com/office/powerpoint/2010/main" val="7805463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8607E-6 1.33302E-6 L -0.1834 0.06665 " pathEditMode="relative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1112 0.00741 0.02241 0.01481 -0.0198 0.00093 C -0.062 -0.01296 -0.25043 -0.0243 -0.25321 -0.08285 C -0.25599 -0.1414 -0.14606 -0.24555 -0.03595 -0.34969 " pathEditMode="relative" ptsTypes="aaaA">
                                      <p:cBhvr>
                                        <p:cTn id="13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0" grpId="0" animBg="1"/>
      <p:bldP spid="44" grpId="0" animBg="1"/>
      <p:bldP spid="44" grpId="1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638800" y="32766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5867400" y="4191000"/>
            <a:ext cx="1013010" cy="533400"/>
            <a:chOff x="5867400" y="4191000"/>
            <a:chExt cx="1013010" cy="533400"/>
          </a:xfrm>
        </p:grpSpPr>
        <p:sp>
          <p:nvSpPr>
            <p:cNvPr id="46" name="Left Arrow 45"/>
            <p:cNvSpPr/>
            <p:nvPr/>
          </p:nvSpPr>
          <p:spPr bwMode="auto">
            <a:xfrm rot="1394750">
              <a:off x="5991643" y="4334848"/>
              <a:ext cx="888767" cy="381000"/>
            </a:xfrm>
            <a:prstGeom prst="leftArrow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" name="Multiply 2"/>
            <p:cNvSpPr/>
            <p:nvPr/>
          </p:nvSpPr>
          <p:spPr bwMode="auto">
            <a:xfrm>
              <a:off x="5867400" y="4191000"/>
              <a:ext cx="609600" cy="533400"/>
            </a:xfrm>
            <a:prstGeom prst="mathMultiply">
              <a:avLst/>
            </a:prstGeom>
            <a:solidFill>
              <a:srgbClr val="D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14465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638800" y="32766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7391400" y="29718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+2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9906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+ 2</a:t>
            </a:r>
          </a:p>
        </p:txBody>
      </p:sp>
    </p:spTree>
    <p:extLst>
      <p:ext uri="{BB962C8B-B14F-4D97-AF65-F5344CB8AC3E}">
        <p14:creationId xmlns:p14="http://schemas.microsoft.com/office/powerpoint/2010/main" val="6390297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9173 0.04443 " pathEditMode="relative" ptsTypes="AA">
                                      <p:cBhvr>
                                        <p:cTn id="11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50" grpId="0" animBg="1"/>
      <p:bldP spid="54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46" name="Down Arrow 45"/>
          <p:cNvSpPr/>
          <p:nvPr/>
        </p:nvSpPr>
        <p:spPr bwMode="auto">
          <a:xfrm rot="19806222">
            <a:off x="3303948" y="1754813"/>
            <a:ext cx="304800" cy="1108388"/>
          </a:xfrm>
          <a:prstGeom prst="downArrow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1394750">
            <a:off x="3993161" y="3923786"/>
            <a:ext cx="2971800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Down Arrow 55"/>
          <p:cNvSpPr/>
          <p:nvPr/>
        </p:nvSpPr>
        <p:spPr bwMode="auto">
          <a:xfrm rot="2890381">
            <a:off x="4515875" y="1333378"/>
            <a:ext cx="304800" cy="1826291"/>
          </a:xfrm>
          <a:prstGeom prst="downArrow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Oval 56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= 12 – 2</a:t>
            </a:r>
          </a:p>
        </p:txBody>
      </p:sp>
    </p:spTree>
    <p:extLst>
      <p:ext uri="{BB962C8B-B14F-4D97-AF65-F5344CB8AC3E}">
        <p14:creationId xmlns:p14="http://schemas.microsoft.com/office/powerpoint/2010/main" val="6870613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55" grpId="0" animBg="1"/>
      <p:bldP spid="55" grpId="1" animBg="1"/>
      <p:bldP spid="56" grpId="0" animBg="1"/>
      <p:bldP spid="57" grpId="0" animBg="1"/>
      <p:bldP spid="58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54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46" name="Down Arrow 45"/>
          <p:cNvSpPr/>
          <p:nvPr/>
        </p:nvSpPr>
        <p:spPr bwMode="auto">
          <a:xfrm rot="19806222">
            <a:off x="2792052" y="2318398"/>
            <a:ext cx="304800" cy="1108388"/>
          </a:xfrm>
          <a:prstGeom prst="downArrow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1394750">
            <a:off x="3993161" y="3923786"/>
            <a:ext cx="2971800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Down Arrow 55"/>
          <p:cNvSpPr/>
          <p:nvPr/>
        </p:nvSpPr>
        <p:spPr bwMode="auto">
          <a:xfrm rot="2890381">
            <a:off x="4237157" y="1208780"/>
            <a:ext cx="304800" cy="2574364"/>
          </a:xfrm>
          <a:prstGeom prst="downArrow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Oval 56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= 12 – 2</a:t>
            </a: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4648200"/>
            <a:ext cx="1292605" cy="740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0295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251E-6 4.62856E-9 L -0.23342 -0.16662 " pathEditMode="relative" ptsTypes="AA">
                                      <p:cBhvr>
                                        <p:cTn id="23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6" grpId="1" animBg="1"/>
      <p:bldP spid="55" grpId="0" animBg="1"/>
      <p:bldP spid="55" grpId="1" animBg="1"/>
      <p:bldP spid="56" grpId="0" animBg="1"/>
      <p:bldP spid="56" grpId="1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8382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6764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Rectangle 23"/>
          <p:cNvSpPr/>
          <p:nvPr/>
        </p:nvSpPr>
        <p:spPr bwMode="auto">
          <a:xfrm>
            <a:off x="2133600" y="1981200"/>
            <a:ext cx="1291572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6" name="TextBox 25"/>
          <p:cNvSpPr txBox="1"/>
          <p:nvPr/>
        </p:nvSpPr>
        <p:spPr>
          <a:xfrm>
            <a:off x="6934200" y="2971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6781800" y="2362200"/>
            <a:ext cx="1905000" cy="16764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029200" y="1143000"/>
            <a:ext cx="533400" cy="45720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</a:t>
            </a:r>
          </a:p>
        </p:txBody>
      </p:sp>
      <p:sp>
        <p:nvSpPr>
          <p:cNvPr id="40" name="Oval 39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  <p:sp>
        <p:nvSpPr>
          <p:cNvPr id="57" name="Oval 56"/>
          <p:cNvSpPr/>
          <p:nvPr/>
        </p:nvSpPr>
        <p:spPr bwMode="auto">
          <a:xfrm>
            <a:off x="1752600" y="2286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29200" y="1143000"/>
            <a:ext cx="1600200" cy="46166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5x = 12 – 2</a:t>
            </a:r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3505200"/>
            <a:ext cx="1292605" cy="740628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3873181" y="2209800"/>
            <a:ext cx="1219200" cy="1339068"/>
            <a:chOff x="3873181" y="2209800"/>
            <a:chExt cx="1219200" cy="1339068"/>
          </a:xfrm>
        </p:grpSpPr>
        <p:sp>
          <p:nvSpPr>
            <p:cNvPr id="3" name="Bent Arrow 2"/>
            <p:cNvSpPr/>
            <p:nvPr/>
          </p:nvSpPr>
          <p:spPr bwMode="auto">
            <a:xfrm rot="17689254">
              <a:off x="3835081" y="2291568"/>
              <a:ext cx="1295400" cy="1219200"/>
            </a:xfrm>
            <a:prstGeom prst="bentArrow">
              <a:avLst>
                <a:gd name="adj1" fmla="val 9192"/>
                <a:gd name="adj2" fmla="val 25000"/>
                <a:gd name="adj3" fmla="val 24292"/>
                <a:gd name="adj4" fmla="val 43750"/>
              </a:avLst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59" name="Multiply 58"/>
            <p:cNvSpPr/>
            <p:nvPr/>
          </p:nvSpPr>
          <p:spPr bwMode="auto">
            <a:xfrm>
              <a:off x="4038600" y="2209800"/>
              <a:ext cx="609600" cy="533400"/>
            </a:xfrm>
            <a:prstGeom prst="mathMultiply">
              <a:avLst/>
            </a:prstGeom>
            <a:solidFill>
              <a:srgbClr val="D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304800" y="2516451"/>
            <a:ext cx="4697656" cy="1374214"/>
            <a:chOff x="304800" y="2516451"/>
            <a:chExt cx="4697656" cy="1374214"/>
          </a:xfrm>
        </p:grpSpPr>
        <p:sp>
          <p:nvSpPr>
            <p:cNvPr id="60" name="Down Arrow 59"/>
            <p:cNvSpPr/>
            <p:nvPr/>
          </p:nvSpPr>
          <p:spPr bwMode="auto">
            <a:xfrm rot="3783062">
              <a:off x="3128067" y="946862"/>
              <a:ext cx="304800" cy="3443978"/>
            </a:xfrm>
            <a:prstGeom prst="downArrow">
              <a:avLst/>
            </a:prstGeom>
            <a:solidFill>
              <a:srgbClr val="3366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304800" y="3429000"/>
              <a:ext cx="1447800" cy="461665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/>
                <a:t>12 – 2 = 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33534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there more distraction for hard equations?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334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334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334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 + 4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533400" y="3733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?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334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7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35052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5052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35052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= 5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5052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?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35052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4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5052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5 – 1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4008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64008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 + 2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008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+ 2 = 12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4008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12 – 2 = ?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64008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5x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10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64008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5x = 12 –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6400800" y="4876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10/5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400800" y="5257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= ?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6400800" y="5638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2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2438400" y="3505200"/>
            <a:ext cx="6629400" cy="2706437"/>
            <a:chOff x="2514600" y="2819400"/>
            <a:chExt cx="6629400" cy="2706437"/>
          </a:xfrm>
        </p:grpSpPr>
        <p:sp>
          <p:nvSpPr>
            <p:cNvPr id="27" name="Left Arrow 26"/>
            <p:cNvSpPr/>
            <p:nvPr/>
          </p:nvSpPr>
          <p:spPr bwMode="auto">
            <a:xfrm>
              <a:off x="2514600" y="3733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8" name="Left Arrow 27"/>
            <p:cNvSpPr/>
            <p:nvPr/>
          </p:nvSpPr>
          <p:spPr bwMode="auto">
            <a:xfrm>
              <a:off x="25146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9" name="Left Arrow 28"/>
            <p:cNvSpPr/>
            <p:nvPr/>
          </p:nvSpPr>
          <p:spPr bwMode="auto">
            <a:xfrm>
              <a:off x="54864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0" name="Left Arrow 29"/>
            <p:cNvSpPr/>
            <p:nvPr/>
          </p:nvSpPr>
          <p:spPr bwMode="auto">
            <a:xfrm>
              <a:off x="54864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eft Arrow 30"/>
            <p:cNvSpPr/>
            <p:nvPr/>
          </p:nvSpPr>
          <p:spPr bwMode="auto">
            <a:xfrm>
              <a:off x="54864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eft Arrow 31"/>
            <p:cNvSpPr/>
            <p:nvPr/>
          </p:nvSpPr>
          <p:spPr bwMode="auto">
            <a:xfrm>
              <a:off x="83820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3" name="Left Arrow 32"/>
            <p:cNvSpPr/>
            <p:nvPr/>
          </p:nvSpPr>
          <p:spPr bwMode="auto">
            <a:xfrm>
              <a:off x="83820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4" name="Left Arrow 33"/>
            <p:cNvSpPr/>
            <p:nvPr/>
          </p:nvSpPr>
          <p:spPr bwMode="auto">
            <a:xfrm>
              <a:off x="83820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5" name="Left Arrow 34"/>
            <p:cNvSpPr/>
            <p:nvPr/>
          </p:nvSpPr>
          <p:spPr bwMode="auto">
            <a:xfrm>
              <a:off x="8382000" y="4495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6" name="Left Arrow 35"/>
            <p:cNvSpPr/>
            <p:nvPr/>
          </p:nvSpPr>
          <p:spPr bwMode="auto">
            <a:xfrm>
              <a:off x="8382000" y="5257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2819400"/>
              <a:ext cx="431800" cy="420437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3581400"/>
              <a:ext cx="431800" cy="420437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2819400"/>
              <a:ext cx="431800" cy="420437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200400"/>
              <a:ext cx="431800" cy="420437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962400"/>
              <a:ext cx="431800" cy="420437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2819400"/>
              <a:ext cx="431800" cy="420437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200400"/>
              <a:ext cx="431800" cy="420437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962400"/>
              <a:ext cx="431800" cy="420437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4343400"/>
              <a:ext cx="431800" cy="420437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5105400"/>
              <a:ext cx="431800" cy="420437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685800" y="1981200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3 + 4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733800" y="2020637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+ 1 = 5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553200" y="2020637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</p:spTree>
    <p:extLst>
      <p:ext uri="{BB962C8B-B14F-4D97-AF65-F5344CB8AC3E}">
        <p14:creationId xmlns:p14="http://schemas.microsoft.com/office/powerpoint/2010/main" val="13494891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want is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6800"/>
            <a:ext cx="9144000" cy="216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857657"/>
      </p:ext>
    </p:extLst>
  </p:cSld>
  <p:clrMapOvr>
    <a:masterClrMapping/>
  </p:clrMapOvr>
  <p:transition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957943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192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8600" y="228600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 de </a:t>
            </a:r>
            <a:r>
              <a:rPr lang="en-US" dirty="0" err="1"/>
              <a:t>verschillen</a:t>
            </a:r>
            <a:endParaRPr lang="en-US" dirty="0"/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2287192">
            <a:off x="5180352" y="4638707"/>
            <a:ext cx="1829024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8433343">
            <a:off x="5130498" y="2394404"/>
            <a:ext cx="2183787" cy="381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04918715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957943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192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8433343">
            <a:off x="5130498" y="2394404"/>
            <a:ext cx="2183787" cy="381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70159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8331 0.3888 " pathEditMode="relative" ptsTypes="AA">
                                      <p:cBhvr>
                                        <p:cTn id="9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7" grpId="1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957943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192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5029200" y="3505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9371613">
            <a:off x="5345614" y="3010565"/>
            <a:ext cx="1770913" cy="381000"/>
          </a:xfrm>
          <a:prstGeom prst="leftArrow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245676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600" y="1066800"/>
            <a:ext cx="986772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066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>
              <a:alpha val="2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858000" y="2590800"/>
            <a:ext cx="685800" cy="304800"/>
          </a:xfrm>
          <a:prstGeom prst="rect">
            <a:avLst/>
          </a:prstGeom>
          <a:solidFill>
            <a:schemeClr val="accent1">
              <a:alpha val="26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2390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6200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4648200"/>
            <a:ext cx="1292605" cy="740628"/>
          </a:xfrm>
          <a:prstGeom prst="rect">
            <a:avLst/>
          </a:prstGeom>
        </p:spPr>
      </p:pic>
      <p:sp>
        <p:nvSpPr>
          <p:cNvPr id="60" name="Left Arrow 59"/>
          <p:cNvSpPr/>
          <p:nvPr/>
        </p:nvSpPr>
        <p:spPr bwMode="auto">
          <a:xfrm rot="2287192">
            <a:off x="5180352" y="4638707"/>
            <a:ext cx="1829024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1" name="Left Arrow 60"/>
          <p:cNvSpPr/>
          <p:nvPr/>
        </p:nvSpPr>
        <p:spPr bwMode="auto">
          <a:xfrm rot="18433343">
            <a:off x="5173500" y="2481072"/>
            <a:ext cx="2183787" cy="272995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3799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251E-6 4.62856E-9 L -0.23342 -0.16662 " pathEditMode="relative" ptsTypes="AA">
                                      <p:cBhvr>
                                        <p:cTn id="9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2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990600"/>
            <a:ext cx="6363194" cy="5132375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1696883" y="2514600"/>
            <a:ext cx="2798917" cy="1828800"/>
            <a:chOff x="3463474" y="2169773"/>
            <a:chExt cx="2026381" cy="1635597"/>
          </a:xfrm>
        </p:grpSpPr>
        <p:sp>
          <p:nvSpPr>
            <p:cNvPr id="52" name="Oval 51"/>
            <p:cNvSpPr/>
            <p:nvPr/>
          </p:nvSpPr>
          <p:spPr>
            <a:xfrm>
              <a:off x="3779652" y="2169773"/>
              <a:ext cx="1710203" cy="1635597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463474" y="2212878"/>
              <a:ext cx="1186214" cy="3963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6" name="Oval 5"/>
          <p:cNvSpPr/>
          <p:nvPr/>
        </p:nvSpPr>
        <p:spPr>
          <a:xfrm>
            <a:off x="4560444" y="3327269"/>
            <a:ext cx="1784758" cy="1077454"/>
          </a:xfrm>
          <a:prstGeom prst="ellipse">
            <a:avLst/>
          </a:prstGeom>
          <a:solidFill>
            <a:srgbClr val="009CEF">
              <a:lumMod val="40000"/>
              <a:lumOff val="60000"/>
            </a:srgbClr>
          </a:solidFill>
          <a:ln w="9525" cap="flat" cmpd="sng" algn="ctr">
            <a:solidFill>
              <a:srgbClr val="000000"/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nl-NL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Arial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914400" y="1143000"/>
            <a:ext cx="1905000" cy="1295400"/>
            <a:chOff x="3338308" y="1908078"/>
            <a:chExt cx="1379196" cy="1112206"/>
          </a:xfrm>
        </p:grpSpPr>
        <p:sp>
          <p:nvSpPr>
            <p:cNvPr id="7" name="Oval 6"/>
            <p:cNvSpPr/>
            <p:nvPr/>
          </p:nvSpPr>
          <p:spPr>
            <a:xfrm>
              <a:off x="3338308" y="1908078"/>
              <a:ext cx="1379196" cy="1112206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463474" y="2212878"/>
              <a:ext cx="1186214" cy="3171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Goals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332034" y="2743200"/>
            <a:ext cx="1835875" cy="1173373"/>
            <a:chOff x="1671608" y="3239069"/>
            <a:chExt cx="1835875" cy="1173373"/>
          </a:xfrm>
        </p:grpSpPr>
        <p:sp>
          <p:nvSpPr>
            <p:cNvPr id="9" name="Oval 8"/>
            <p:cNvSpPr/>
            <p:nvPr/>
          </p:nvSpPr>
          <p:spPr>
            <a:xfrm>
              <a:off x="1671608" y="3239069"/>
              <a:ext cx="1835875" cy="1173373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766215" y="3253089"/>
              <a:ext cx="172715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Long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Term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989634" y="1219200"/>
            <a:ext cx="1825226" cy="1135940"/>
            <a:chOff x="4332438" y="2249326"/>
            <a:chExt cx="1825226" cy="1135940"/>
          </a:xfrm>
        </p:grpSpPr>
        <p:sp>
          <p:nvSpPr>
            <p:cNvPr id="8" name="Oval 7"/>
            <p:cNvSpPr/>
            <p:nvPr/>
          </p:nvSpPr>
          <p:spPr>
            <a:xfrm>
              <a:off x="4332438" y="2249326"/>
              <a:ext cx="1825226" cy="1135940"/>
            </a:xfrm>
            <a:prstGeom prst="ellipse">
              <a:avLst/>
            </a:prstGeom>
            <a:solidFill>
              <a:srgbClr val="009CEF">
                <a:lumMod val="40000"/>
                <a:lumOff val="60000"/>
              </a:srgbClr>
            </a:solidFill>
            <a:ln w="9525" cap="flat" cmpd="sng" algn="ctr">
              <a:solidFill>
                <a:srgbClr val="000000"/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4572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Arial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381404" y="2325526"/>
              <a:ext cx="17271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Working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memory</a:t>
              </a: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572418" y="3670337"/>
            <a:ext cx="1727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Visual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2133599" y="1066800"/>
            <a:ext cx="1014807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Search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2133600" y="1524000"/>
            <a:ext cx="1291572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Compare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4419600"/>
            <a:ext cx="2361240" cy="1352927"/>
          </a:xfrm>
          <a:prstGeom prst="rect">
            <a:avLst/>
          </a:prstGeom>
          <a:ln w="76200" cmpd="sng">
            <a:solidFill>
              <a:srgbClr val="FF66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7" name="Rectangle 26"/>
          <p:cNvSpPr/>
          <p:nvPr/>
        </p:nvSpPr>
        <p:spPr bwMode="auto">
          <a:xfrm>
            <a:off x="6553200" y="609600"/>
            <a:ext cx="2362200" cy="34290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3124200" y="2590800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3015642" y="2899159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441117" y="3243573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3733800" y="27432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3352800" y="289560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3200400" y="3352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3657600" y="32004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3124200" y="3886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3737628" y="351094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1" name="Oval 40"/>
          <p:cNvSpPr/>
          <p:nvPr/>
        </p:nvSpPr>
        <p:spPr bwMode="auto">
          <a:xfrm>
            <a:off x="2663172" y="2884362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2895600" y="35052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2590800" y="3733800"/>
            <a:ext cx="224772" cy="218454"/>
          </a:xfrm>
          <a:prstGeom prst="ellipse">
            <a:avLst/>
          </a:prstGeom>
          <a:solidFill>
            <a:srgbClr val="FFFF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5" name="Oval 44"/>
          <p:cNvSpPr/>
          <p:nvPr/>
        </p:nvSpPr>
        <p:spPr bwMode="auto">
          <a:xfrm>
            <a:off x="3429000" y="350520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35814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8" name="Oval 47"/>
          <p:cNvSpPr/>
          <p:nvPr/>
        </p:nvSpPr>
        <p:spPr bwMode="auto">
          <a:xfrm>
            <a:off x="3886200" y="38100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9" name="Oval 48"/>
          <p:cNvSpPr/>
          <p:nvPr/>
        </p:nvSpPr>
        <p:spPr bwMode="auto">
          <a:xfrm>
            <a:off x="4038600" y="3352800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5" name="Straight Connector 4"/>
          <p:cNvCxnSpPr>
            <a:stCxn id="27" idx="1"/>
            <a:endCxn id="27" idx="3"/>
          </p:cNvCxnSpPr>
          <p:nvPr/>
        </p:nvCxnSpPr>
        <p:spPr bwMode="auto">
          <a:xfrm>
            <a:off x="6553200" y="2324100"/>
            <a:ext cx="236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" name="Rectangle 9"/>
          <p:cNvSpPr/>
          <p:nvPr/>
        </p:nvSpPr>
        <p:spPr bwMode="auto">
          <a:xfrm>
            <a:off x="6781800" y="8382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7162800" y="1066800"/>
            <a:ext cx="7620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Isosceles Triangle 15"/>
          <p:cNvSpPr/>
          <p:nvPr/>
        </p:nvSpPr>
        <p:spPr bwMode="auto">
          <a:xfrm>
            <a:off x="7543800" y="12954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6" name="Rectangle 45"/>
          <p:cNvSpPr/>
          <p:nvPr/>
        </p:nvSpPr>
        <p:spPr bwMode="auto">
          <a:xfrm>
            <a:off x="6781800" y="2590800"/>
            <a:ext cx="685800" cy="3048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7162800" y="2819400"/>
            <a:ext cx="914400" cy="533400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4" name="Isosceles Triangle 53"/>
          <p:cNvSpPr/>
          <p:nvPr/>
        </p:nvSpPr>
        <p:spPr bwMode="auto">
          <a:xfrm>
            <a:off x="7543800" y="3048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5" name="Left Arrow 54"/>
          <p:cNvSpPr/>
          <p:nvPr/>
        </p:nvSpPr>
        <p:spPr bwMode="auto">
          <a:xfrm rot="2287192">
            <a:off x="5180352" y="4638707"/>
            <a:ext cx="1829024" cy="381000"/>
          </a:xfrm>
          <a:prstGeom prst="lef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6" name="Left Arrow 55"/>
          <p:cNvSpPr/>
          <p:nvPr/>
        </p:nvSpPr>
        <p:spPr bwMode="auto">
          <a:xfrm rot="18433343">
            <a:off x="5130498" y="2394404"/>
            <a:ext cx="2183787" cy="381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7" name="Rectangle 56"/>
          <p:cNvSpPr/>
          <p:nvPr/>
        </p:nvSpPr>
        <p:spPr bwMode="auto">
          <a:xfrm>
            <a:off x="7391400" y="685800"/>
            <a:ext cx="685800" cy="3048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8" name="Oval 57"/>
          <p:cNvSpPr/>
          <p:nvPr/>
        </p:nvSpPr>
        <p:spPr bwMode="auto">
          <a:xfrm>
            <a:off x="7772400" y="914400"/>
            <a:ext cx="762000" cy="533400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9" name="Isosceles Triangle 58"/>
          <p:cNvSpPr/>
          <p:nvPr/>
        </p:nvSpPr>
        <p:spPr bwMode="auto">
          <a:xfrm>
            <a:off x="8153400" y="11430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0" name="Rectangle 59"/>
          <p:cNvSpPr/>
          <p:nvPr/>
        </p:nvSpPr>
        <p:spPr bwMode="auto">
          <a:xfrm>
            <a:off x="7391400" y="2438400"/>
            <a:ext cx="685800" cy="3048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1" name="Oval 60"/>
          <p:cNvSpPr/>
          <p:nvPr/>
        </p:nvSpPr>
        <p:spPr bwMode="auto">
          <a:xfrm>
            <a:off x="7772400" y="2667000"/>
            <a:ext cx="762000" cy="533400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2" name="Isosceles Triangle 61"/>
          <p:cNvSpPr/>
          <p:nvPr/>
        </p:nvSpPr>
        <p:spPr bwMode="auto">
          <a:xfrm>
            <a:off x="8153400" y="2895600"/>
            <a:ext cx="685800" cy="533400"/>
          </a:xfrm>
          <a:prstGeom prst="triangl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Heptagon 2"/>
          <p:cNvSpPr/>
          <p:nvPr/>
        </p:nvSpPr>
        <p:spPr bwMode="auto">
          <a:xfrm>
            <a:off x="7162800" y="1752600"/>
            <a:ext cx="457200" cy="457200"/>
          </a:xfrm>
          <a:prstGeom prst="heptagon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3" name="Heptagon 62"/>
          <p:cNvSpPr/>
          <p:nvPr/>
        </p:nvSpPr>
        <p:spPr bwMode="auto">
          <a:xfrm>
            <a:off x="7162800" y="3505200"/>
            <a:ext cx="457200" cy="457200"/>
          </a:xfrm>
          <a:prstGeom prst="heptagon">
            <a:avLst/>
          </a:prstGeom>
          <a:solidFill>
            <a:srgbClr val="0000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4" name="Left Arrow 63"/>
          <p:cNvSpPr/>
          <p:nvPr/>
        </p:nvSpPr>
        <p:spPr bwMode="auto">
          <a:xfrm rot="18433343">
            <a:off x="5095429" y="2122047"/>
            <a:ext cx="2243976" cy="990112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733317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model principle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269726" y="1878777"/>
            <a:ext cx="1303677" cy="505711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601943" y="2455318"/>
            <a:ext cx="2758396" cy="616717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01943" y="3134531"/>
            <a:ext cx="2758396" cy="566833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Transform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601943" y="3746316"/>
            <a:ext cx="2758396" cy="566833"/>
          </a:xfrm>
          <a:prstGeom prst="rect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Arithmetic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601943" y="4385509"/>
            <a:ext cx="2758396" cy="566833"/>
          </a:xfrm>
          <a:prstGeom prst="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Answer</a:t>
            </a:r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3618827" y="2734895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1" name="Straight Arrow Connector 10"/>
          <p:cNvCxnSpPr/>
          <p:nvPr/>
        </p:nvCxnSpPr>
        <p:spPr bwMode="auto">
          <a:xfrm>
            <a:off x="3618827" y="3437958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/>
          <p:nvPr/>
        </p:nvCxnSpPr>
        <p:spPr bwMode="auto">
          <a:xfrm>
            <a:off x="3618827" y="4033573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3618827" y="4651663"/>
            <a:ext cx="158464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sp>
        <p:nvSpPr>
          <p:cNvPr id="14" name="Oval 13"/>
          <p:cNvSpPr/>
          <p:nvPr/>
        </p:nvSpPr>
        <p:spPr bwMode="auto">
          <a:xfrm>
            <a:off x="6383521" y="2167818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5" name="Oval 14"/>
          <p:cNvSpPr/>
          <p:nvPr/>
        </p:nvSpPr>
        <p:spPr bwMode="auto">
          <a:xfrm>
            <a:off x="6535921" y="278097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6081438" y="3125391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7" name="Oval 16"/>
          <p:cNvSpPr/>
          <p:nvPr/>
        </p:nvSpPr>
        <p:spPr bwMode="auto">
          <a:xfrm>
            <a:off x="7490335" y="2101764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6993121" y="2777418"/>
            <a:ext cx="224772" cy="218454"/>
          </a:xfrm>
          <a:prstGeom prst="ellips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6768349" y="3331640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7297921" y="3082218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6880735" y="3887391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7377949" y="339276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7755121" y="288664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7297921" y="4001551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8059921" y="3392762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7867507" y="4105845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6415879" y="2832234"/>
            <a:ext cx="224772" cy="218454"/>
          </a:xfrm>
          <a:prstGeom prst="ellipse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6568279" y="3445393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6113796" y="3789807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7522693" y="2766180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7025479" y="3441834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6800707" y="3996056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7330279" y="3746634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6913093" y="4551807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7410307" y="4057178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7787479" y="3551061"/>
            <a:ext cx="224772" cy="218454"/>
          </a:xfrm>
          <a:prstGeom prst="ellips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7330279" y="4665967"/>
            <a:ext cx="224772" cy="218454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8092279" y="4057178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7899865" y="4770261"/>
            <a:ext cx="224772" cy="218454"/>
          </a:xfrm>
          <a:prstGeom prst="ellipse">
            <a:avLst/>
          </a:prstGeom>
          <a:solidFill>
            <a:srgbClr val="FEFDFD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48756" y="4567081"/>
            <a:ext cx="7698779" cy="1614892"/>
            <a:chOff x="248756" y="4567081"/>
            <a:chExt cx="7698779" cy="1614892"/>
          </a:xfrm>
        </p:grpSpPr>
        <p:sp>
          <p:nvSpPr>
            <p:cNvPr id="41" name="Rectangle 40"/>
            <p:cNvSpPr/>
            <p:nvPr/>
          </p:nvSpPr>
          <p:spPr bwMode="auto">
            <a:xfrm>
              <a:off x="248756" y="4988715"/>
              <a:ext cx="1561803" cy="505711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latin typeface="Arial" charset="0"/>
                  <a:ea typeface="ＭＳ Ｐゴシック" charset="-128"/>
                  <a:cs typeface="ＭＳ Ｐゴシック" charset="-128"/>
                </a:rPr>
                <a:t>visual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580973" y="5565256"/>
              <a:ext cx="2758396" cy="616717"/>
            </a:xfrm>
            <a:prstGeom prst="rect">
              <a:avLst/>
            </a:prstGeom>
            <a:solidFill>
              <a:srgbClr val="9999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Cat movie</a:t>
              </a:r>
            </a:p>
          </p:txBody>
        </p:sp>
        <p:cxnSp>
          <p:nvCxnSpPr>
            <p:cNvPr id="43" name="Straight Arrow Connector 42"/>
            <p:cNvCxnSpPr/>
            <p:nvPr/>
          </p:nvCxnSpPr>
          <p:spPr bwMode="auto">
            <a:xfrm>
              <a:off x="3618827" y="5871351"/>
              <a:ext cx="1584642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arrow"/>
            </a:ln>
            <a:effectLst/>
          </p:spPr>
        </p:cxnSp>
        <p:grpSp>
          <p:nvGrpSpPr>
            <p:cNvPr id="3" name="Group 2"/>
            <p:cNvGrpSpPr/>
            <p:nvPr/>
          </p:nvGrpSpPr>
          <p:grpSpPr>
            <a:xfrm>
              <a:off x="6219332" y="4567081"/>
              <a:ext cx="1728203" cy="1413497"/>
              <a:chOff x="6476462" y="5156732"/>
              <a:chExt cx="1728203" cy="1413497"/>
            </a:xfrm>
          </p:grpSpPr>
          <p:sp>
            <p:nvSpPr>
              <p:cNvPr id="44" name="Oval 43"/>
              <p:cNvSpPr/>
              <p:nvPr/>
            </p:nvSpPr>
            <p:spPr bwMode="auto">
              <a:xfrm>
                <a:off x="7947535" y="5156732"/>
                <a:ext cx="224772" cy="218454"/>
              </a:xfrm>
              <a:prstGeom prst="ellipse">
                <a:avLst/>
              </a:prstGeom>
              <a:solidFill>
                <a:srgbClr val="FEFDFD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5" name="Oval 44"/>
              <p:cNvSpPr/>
              <p:nvPr/>
            </p:nvSpPr>
            <p:spPr bwMode="auto">
              <a:xfrm>
                <a:off x="6476462" y="5375186"/>
                <a:ext cx="224772" cy="218454"/>
              </a:xfrm>
              <a:prstGeom prst="ellipse">
                <a:avLst/>
              </a:prstGeom>
              <a:solidFill>
                <a:srgbClr val="FEFDFD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 bwMode="auto">
              <a:xfrm>
                <a:off x="6956940" y="6242548"/>
                <a:ext cx="224772" cy="218454"/>
              </a:xfrm>
              <a:prstGeom prst="ellipse">
                <a:avLst/>
              </a:prstGeom>
              <a:solidFill>
                <a:srgbClr val="9999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 bwMode="auto">
              <a:xfrm>
                <a:off x="7555051" y="6351775"/>
                <a:ext cx="224772" cy="218454"/>
              </a:xfrm>
              <a:prstGeom prst="ellipse">
                <a:avLst/>
              </a:prstGeom>
              <a:solidFill>
                <a:srgbClr val="9999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 bwMode="auto">
              <a:xfrm>
                <a:off x="7979893" y="5821148"/>
                <a:ext cx="224772" cy="218454"/>
              </a:xfrm>
              <a:prstGeom prst="ellipse">
                <a:avLst/>
              </a:prstGeom>
              <a:solidFill>
                <a:srgbClr val="FEFDFD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85018278"/>
      </p:ext>
    </p:extLst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319429" y="1972008"/>
            <a:ext cx="3722860" cy="4114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Helvetica Neue Medium"/>
                <a:cs typeface="Helvetica Neue Medium"/>
              </a:rPr>
              <a:t>Model of Memory Game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Visual distraction can only intervene if the visual buffer is empty, and during transitions between goals</a:t>
            </a:r>
          </a:p>
        </p:txBody>
      </p:sp>
      <p:pic>
        <p:nvPicPr>
          <p:cNvPr id="2" name="Picture 1" descr="Solve-eq-diagram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335" y="-299359"/>
            <a:ext cx="4126593" cy="721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615081"/>
      </p:ext>
    </p:extLst>
  </p:cSld>
  <p:clrMapOvr>
    <a:masterClrMapping/>
  </p:clrMapOvr>
  <p:transition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there more distraction for hard equations?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334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334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5334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= 3 + 4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533400" y="3733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?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334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3 + 4 = 7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35052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35052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35052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x + 1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= 5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5052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?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35052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 – 1 = 4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5052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5 – 1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400800" y="2590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6400800" y="2971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 + 2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00800" y="3352800"/>
            <a:ext cx="1828800" cy="3810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Read 5x</a:t>
            </a:r>
            <a:r>
              <a:rPr kumimoji="0" lang="en-US" sz="16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 + 2 = 12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400800" y="4114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12 – 2 = ?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6400800" y="4495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5x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10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6400800" y="3733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5x = 12 – 2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6400800" y="4876800"/>
            <a:ext cx="1828800" cy="38100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600" dirty="0">
                <a:latin typeface="Arial" charset="0"/>
                <a:ea typeface="ＭＳ Ｐゴシック" charset="-128"/>
                <a:cs typeface="ＭＳ Ｐゴシック" charset="-128"/>
                <a:sym typeface="Wingdings"/>
              </a:rPr>
              <a:t>==&gt;  x = 10/5</a:t>
            </a: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6400800" y="5257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= ?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6400800" y="5638800"/>
            <a:ext cx="1828800" cy="381000"/>
          </a:xfrm>
          <a:prstGeom prst="rect">
            <a:avLst/>
          </a:prstGeom>
          <a:solidFill>
            <a:srgbClr val="3366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10/5 </a:t>
            </a:r>
            <a:r>
              <a:rPr kumimoji="0" lang="en-US" sz="1800" b="0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= 2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2438400" y="3505200"/>
            <a:ext cx="6629400" cy="2706437"/>
            <a:chOff x="2514600" y="2819400"/>
            <a:chExt cx="6629400" cy="2706437"/>
          </a:xfrm>
        </p:grpSpPr>
        <p:sp>
          <p:nvSpPr>
            <p:cNvPr id="27" name="Left Arrow 26"/>
            <p:cNvSpPr/>
            <p:nvPr/>
          </p:nvSpPr>
          <p:spPr bwMode="auto">
            <a:xfrm>
              <a:off x="2514600" y="3733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8" name="Left Arrow 27"/>
            <p:cNvSpPr/>
            <p:nvPr/>
          </p:nvSpPr>
          <p:spPr bwMode="auto">
            <a:xfrm>
              <a:off x="25146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9" name="Left Arrow 28"/>
            <p:cNvSpPr/>
            <p:nvPr/>
          </p:nvSpPr>
          <p:spPr bwMode="auto">
            <a:xfrm>
              <a:off x="54864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0" name="Left Arrow 29"/>
            <p:cNvSpPr/>
            <p:nvPr/>
          </p:nvSpPr>
          <p:spPr bwMode="auto">
            <a:xfrm>
              <a:off x="54864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Left Arrow 30"/>
            <p:cNvSpPr/>
            <p:nvPr/>
          </p:nvSpPr>
          <p:spPr bwMode="auto">
            <a:xfrm>
              <a:off x="54864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2" name="Left Arrow 31"/>
            <p:cNvSpPr/>
            <p:nvPr/>
          </p:nvSpPr>
          <p:spPr bwMode="auto">
            <a:xfrm>
              <a:off x="8382000" y="2971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3" name="Left Arrow 32"/>
            <p:cNvSpPr/>
            <p:nvPr/>
          </p:nvSpPr>
          <p:spPr bwMode="auto">
            <a:xfrm>
              <a:off x="8382000" y="3352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4" name="Left Arrow 33"/>
            <p:cNvSpPr/>
            <p:nvPr/>
          </p:nvSpPr>
          <p:spPr bwMode="auto">
            <a:xfrm>
              <a:off x="8382000" y="4114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5" name="Left Arrow 34"/>
            <p:cNvSpPr/>
            <p:nvPr/>
          </p:nvSpPr>
          <p:spPr bwMode="auto">
            <a:xfrm>
              <a:off x="8382000" y="4495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6" name="Left Arrow 35"/>
            <p:cNvSpPr/>
            <p:nvPr/>
          </p:nvSpPr>
          <p:spPr bwMode="auto">
            <a:xfrm>
              <a:off x="8382000" y="5257800"/>
              <a:ext cx="381000" cy="152400"/>
            </a:xfrm>
            <a:prstGeom prst="leftArrow">
              <a:avLst/>
            </a:prstGeom>
            <a:solidFill>
              <a:srgbClr val="D90000"/>
            </a:solidFill>
            <a:ln w="9525" cap="flat" cmpd="sng" algn="ctr">
              <a:solidFill>
                <a:srgbClr val="D9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2819400"/>
              <a:ext cx="431800" cy="420437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895600" y="3581400"/>
              <a:ext cx="431800" cy="420437"/>
            </a:xfrm>
            <a:prstGeom prst="rect">
              <a:avLst/>
            </a:prstGeom>
          </p:spPr>
        </p:pic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2819400"/>
              <a:ext cx="431800" cy="420437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200400"/>
              <a:ext cx="431800" cy="420437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67400" y="3962400"/>
              <a:ext cx="431800" cy="420437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2819400"/>
              <a:ext cx="431800" cy="420437"/>
            </a:xfrm>
            <a:prstGeom prst="rect">
              <a:avLst/>
            </a:prstGeom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200400"/>
              <a:ext cx="431800" cy="420437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86800" y="3962400"/>
              <a:ext cx="431800" cy="420437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4343400"/>
              <a:ext cx="431800" cy="420437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12200" y="5105400"/>
              <a:ext cx="431800" cy="420437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685800" y="1981200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= 3 + 4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733800" y="2020637"/>
            <a:ext cx="1371600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 + 1 = 5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553200" y="2020637"/>
            <a:ext cx="16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5x + 2 = 12</a:t>
            </a:r>
          </a:p>
        </p:txBody>
      </p:sp>
    </p:spTree>
    <p:extLst>
      <p:ext uri="{BB962C8B-B14F-4D97-AF65-F5344CB8AC3E}">
        <p14:creationId xmlns:p14="http://schemas.microsoft.com/office/powerpoint/2010/main" val="37707742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>
          <a:xfrm>
            <a:off x="319429" y="1972008"/>
            <a:ext cx="3722860" cy="4114800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Helvetica Neue Medium"/>
                <a:cs typeface="Helvetica Neue Medium"/>
              </a:rPr>
              <a:t>Model of find-the-differences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Visual distraction competes with other unattended visual items</a:t>
            </a:r>
          </a:p>
        </p:txBody>
      </p:sp>
      <p:pic>
        <p:nvPicPr>
          <p:cNvPr id="3" name="Picture 2" descr="Find-diff-diagram.ai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378" y="159380"/>
            <a:ext cx="5302249" cy="703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54291"/>
      </p:ext>
    </p:extLst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  <a:br>
              <a:rPr lang="en-US" dirty="0"/>
            </a:br>
            <a:r>
              <a:rPr lang="en-US" dirty="0"/>
              <a:t>results</a:t>
            </a:r>
          </a:p>
        </p:txBody>
      </p:sp>
      <p:pic>
        <p:nvPicPr>
          <p:cNvPr id="8" name="Picture 7" descr="DistractionDat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75" y="3382446"/>
            <a:ext cx="2769046" cy="2769046"/>
          </a:xfrm>
          <a:prstGeom prst="rect">
            <a:avLst/>
          </a:prstGeom>
        </p:spPr>
      </p:pic>
      <p:pic>
        <p:nvPicPr>
          <p:cNvPr id="3" name="Picture 2" descr="DistractModel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694" y="693593"/>
            <a:ext cx="5377706" cy="537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76190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RIMSoutpu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04734" y="-43291"/>
            <a:ext cx="10881469" cy="786686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8325" y="4958376"/>
            <a:ext cx="2140187" cy="18135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7298" y="948649"/>
            <a:ext cx="1874555" cy="16189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6928" y="4297259"/>
            <a:ext cx="1987942" cy="17131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72190" y="64654"/>
            <a:ext cx="1510637" cy="12749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02" y="3929555"/>
            <a:ext cx="1912980" cy="866417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 bwMode="auto">
          <a:xfrm>
            <a:off x="3381853" y="2044243"/>
            <a:ext cx="1002048" cy="434945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5" name="Straight Arrow Connector 14"/>
          <p:cNvCxnSpPr/>
          <p:nvPr/>
        </p:nvCxnSpPr>
        <p:spPr bwMode="auto">
          <a:xfrm>
            <a:off x="6297509" y="1339632"/>
            <a:ext cx="165266" cy="530633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" name="Straight Arrow Connector 16"/>
          <p:cNvCxnSpPr/>
          <p:nvPr/>
        </p:nvCxnSpPr>
        <p:spPr bwMode="auto">
          <a:xfrm flipH="1" flipV="1">
            <a:off x="6401887" y="3175101"/>
            <a:ext cx="382722" cy="2400899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" name="Straight Arrow Connector 18"/>
          <p:cNvCxnSpPr/>
          <p:nvPr/>
        </p:nvCxnSpPr>
        <p:spPr bwMode="auto">
          <a:xfrm flipH="1" flipV="1">
            <a:off x="3453192" y="4053691"/>
            <a:ext cx="739348" cy="243568"/>
          </a:xfrm>
          <a:prstGeom prst="straightConnector1">
            <a:avLst/>
          </a:prstGeom>
          <a:solidFill>
            <a:schemeClr val="accent1"/>
          </a:solidFill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459360452"/>
      </p:ext>
    </p:extLst>
  </p:cSld>
  <p:clrMapOvr>
    <a:masterClrMapping/>
  </p:clrMapOvr>
  <p:transition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explanation for distraction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If a cognitive resource is not used by the main task, distracting elements can “grab” it</a:t>
            </a:r>
          </a:p>
          <a:p>
            <a:pPr lvl="1"/>
            <a:r>
              <a:rPr lang="en-US" dirty="0"/>
              <a:t>In the memory task, harder means less vision</a:t>
            </a:r>
          </a:p>
          <a:p>
            <a:pPr lvl="1"/>
            <a:r>
              <a:rPr lang="en-US" dirty="0"/>
              <a:t>In the find-the-differences task, harder means more vision</a:t>
            </a:r>
          </a:p>
          <a:p>
            <a:r>
              <a:rPr lang="en-US" dirty="0"/>
              <a:t>A distraction can turn into a full-blown distraction if it manages to recruit more resources</a:t>
            </a:r>
          </a:p>
        </p:txBody>
      </p:sp>
    </p:spTree>
    <p:extLst>
      <p:ext uri="{BB962C8B-B14F-4D97-AF65-F5344CB8AC3E}">
        <p14:creationId xmlns:p14="http://schemas.microsoft.com/office/powerpoint/2010/main" val="2419317179"/>
      </p:ext>
    </p:extLst>
  </p:cSld>
  <p:clrMapOvr>
    <a:masterClrMapping/>
  </p:clrMapOvr>
  <p:transition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Distraction, mind wandering, and task reflection use the same mechanisms to interact with a main task</a:t>
            </a:r>
          </a:p>
          <a:p>
            <a:r>
              <a:rPr lang="en-US" dirty="0"/>
              <a:t>Distraction targets unused resources, and can recruit more if given an opportunity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263633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Unit 1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operator start-count {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&lt;&gt;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WM1 = nil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==&gt;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WM1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count-fact -&gt; RT1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RT2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say -&gt; AC1 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 V1 -&gt; AC2</a:t>
            </a:r>
          </a:p>
          <a:p>
            <a:pPr marL="0" indent="0">
              <a:buNone/>
            </a:pPr>
            <a:r>
              <a:rPr lang="en-US" sz="1800" dirty="0">
                <a:latin typeface="Courier"/>
                <a:cs typeface="Courier"/>
              </a:rPr>
              <a:t>  }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operator start-semantic {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&lt;&gt;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WM1 = nil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==&gt;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WM1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property -&gt; RT1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RT2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subvocalize -&gt; AC1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    V1 -&gt; AC2</a:t>
            </a:r>
          </a:p>
          <a:p>
            <a:pPr marL="0" indent="0">
              <a:buNone/>
            </a:pPr>
            <a:r>
              <a:rPr lang="mr-IN" sz="1800" dirty="0">
                <a:latin typeface="Courier"/>
                <a:cs typeface="Courier"/>
              </a:rPr>
              <a:t>    }</a:t>
            </a:r>
            <a:endParaRPr lang="en-US" sz="18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085010146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CogModDistraction">
  <a:themeElements>
    <a:clrScheme name="">
      <a:dk1>
        <a:srgbClr val="000000"/>
      </a:dk1>
      <a:lt1>
        <a:srgbClr val="F0E586"/>
      </a:lt1>
      <a:dk2>
        <a:srgbClr val="000000"/>
      </a:dk2>
      <a:lt2>
        <a:srgbClr val="000066"/>
      </a:lt2>
      <a:accent1>
        <a:srgbClr val="FFCC66"/>
      </a:accent1>
      <a:accent2>
        <a:srgbClr val="9999FF"/>
      </a:accent2>
      <a:accent3>
        <a:srgbClr val="F6F0C3"/>
      </a:accent3>
      <a:accent4>
        <a:srgbClr val="000000"/>
      </a:accent4>
      <a:accent5>
        <a:srgbClr val="FFE2B8"/>
      </a:accent5>
      <a:accent6>
        <a:srgbClr val="8A8AE7"/>
      </a:accent6>
      <a:hlink>
        <a:srgbClr val="99CCFF"/>
      </a:hlink>
      <a:folHlink>
        <a:srgbClr val="0066FF"/>
      </a:folHlink>
    </a:clrScheme>
    <a:fontScheme name="lecture8">
      <a:majorFont>
        <a:latin typeface="Optima"/>
        <a:ea typeface=""/>
        <a:cs typeface=""/>
      </a:majorFont>
      <a:minorFont>
        <a:latin typeface="Opti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lecture8 1">
        <a:dk1>
          <a:srgbClr val="000066"/>
        </a:dk1>
        <a:lt1>
          <a:srgbClr val="CCECFF"/>
        </a:lt1>
        <a:dk2>
          <a:srgbClr val="0000CC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AAAAE2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2">
        <a:dk1>
          <a:srgbClr val="000066"/>
        </a:dk1>
        <a:lt1>
          <a:srgbClr val="CCECFF"/>
        </a:lt1>
        <a:dk2>
          <a:srgbClr val="6699FF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B8CAFF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8 4">
        <a:dk1>
          <a:srgbClr val="000000"/>
        </a:dk1>
        <a:lt1>
          <a:srgbClr val="F0E586"/>
        </a:lt1>
        <a:dk2>
          <a:srgbClr val="000000"/>
        </a:dk2>
        <a:lt2>
          <a:srgbClr val="000066"/>
        </a:lt2>
        <a:accent1>
          <a:srgbClr val="CC99FF"/>
        </a:accent1>
        <a:accent2>
          <a:srgbClr val="9999FF"/>
        </a:accent2>
        <a:accent3>
          <a:srgbClr val="F6F0C3"/>
        </a:accent3>
        <a:accent4>
          <a:srgbClr val="000000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CogModDistraction">
  <a:themeElements>
    <a:clrScheme name="">
      <a:dk1>
        <a:srgbClr val="000000"/>
      </a:dk1>
      <a:lt1>
        <a:srgbClr val="F0E586"/>
      </a:lt1>
      <a:dk2>
        <a:srgbClr val="000000"/>
      </a:dk2>
      <a:lt2>
        <a:srgbClr val="000066"/>
      </a:lt2>
      <a:accent1>
        <a:srgbClr val="FFCC66"/>
      </a:accent1>
      <a:accent2>
        <a:srgbClr val="9999FF"/>
      </a:accent2>
      <a:accent3>
        <a:srgbClr val="F6F0C3"/>
      </a:accent3>
      <a:accent4>
        <a:srgbClr val="000000"/>
      </a:accent4>
      <a:accent5>
        <a:srgbClr val="FFE2B8"/>
      </a:accent5>
      <a:accent6>
        <a:srgbClr val="8A8AE7"/>
      </a:accent6>
      <a:hlink>
        <a:srgbClr val="99CCFF"/>
      </a:hlink>
      <a:folHlink>
        <a:srgbClr val="0066FF"/>
      </a:folHlink>
    </a:clrScheme>
    <a:fontScheme name="lecture8">
      <a:majorFont>
        <a:latin typeface="Optima"/>
        <a:ea typeface=""/>
        <a:cs typeface=""/>
      </a:majorFont>
      <a:minorFont>
        <a:latin typeface="Opti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lecture8 1">
        <a:dk1>
          <a:srgbClr val="000066"/>
        </a:dk1>
        <a:lt1>
          <a:srgbClr val="CCECFF"/>
        </a:lt1>
        <a:dk2>
          <a:srgbClr val="0000CC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AAAAE2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2">
        <a:dk1>
          <a:srgbClr val="000066"/>
        </a:dk1>
        <a:lt1>
          <a:srgbClr val="CCECFF"/>
        </a:lt1>
        <a:dk2>
          <a:srgbClr val="6699FF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B8CAFF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8 4">
        <a:dk1>
          <a:srgbClr val="000000"/>
        </a:dk1>
        <a:lt1>
          <a:srgbClr val="F0E586"/>
        </a:lt1>
        <a:dk2>
          <a:srgbClr val="000000"/>
        </a:dk2>
        <a:lt2>
          <a:srgbClr val="000066"/>
        </a:lt2>
        <a:accent1>
          <a:srgbClr val="CC99FF"/>
        </a:accent1>
        <a:accent2>
          <a:srgbClr val="9999FF"/>
        </a:accent2>
        <a:accent3>
          <a:srgbClr val="F6F0C3"/>
        </a:accent3>
        <a:accent4>
          <a:srgbClr val="000000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CogModDistraction.thmx</Template>
  <TotalTime>659</TotalTime>
  <Words>2515</Words>
  <Application>Microsoft Macintosh PowerPoint</Application>
  <PresentationFormat>On-screen Show (4:3)</PresentationFormat>
  <Paragraphs>636</Paragraphs>
  <Slides>81</Slides>
  <Notes>0</Notes>
  <HiddenSlides>16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81</vt:i4>
      </vt:variant>
    </vt:vector>
  </HeadingPairs>
  <TitlesOfParts>
    <vt:vector size="93" baseType="lpstr">
      <vt:lpstr>Arial</vt:lpstr>
      <vt:lpstr>Calibri</vt:lpstr>
      <vt:lpstr>Courier</vt:lpstr>
      <vt:lpstr>Georgia</vt:lpstr>
      <vt:lpstr>Helvetica</vt:lpstr>
      <vt:lpstr>Helvetica Neue Light</vt:lpstr>
      <vt:lpstr>Helvetica Neue Medium</vt:lpstr>
      <vt:lpstr>Monotype Sorts</vt:lpstr>
      <vt:lpstr>Optima</vt:lpstr>
      <vt:lpstr>Wingdings</vt:lpstr>
      <vt:lpstr>CogModDistraction</vt:lpstr>
      <vt:lpstr>1_CogModDistraction</vt:lpstr>
      <vt:lpstr>PRIMs tutorial</vt:lpstr>
      <vt:lpstr>PowerPoint Presentation</vt:lpstr>
      <vt:lpstr>Multiple Skills</vt:lpstr>
      <vt:lpstr>Operator associations</vt:lpstr>
      <vt:lpstr>Implementation</vt:lpstr>
      <vt:lpstr>How to make goals more flexible?</vt:lpstr>
      <vt:lpstr>What we want is</vt:lpstr>
      <vt:lpstr>PowerPoint Presentation</vt:lpstr>
      <vt:lpstr>In Unit 1</vt:lpstr>
      <vt:lpstr>Under the hood</vt:lpstr>
      <vt:lpstr>In Unit 1</vt:lpstr>
      <vt:lpstr>Better: Introduce variables</vt:lpstr>
      <vt:lpstr>Implementation of variables</vt:lpstr>
      <vt:lpstr>Update of other rules</vt:lpstr>
      <vt:lpstr>PowerPoint Presentation</vt:lpstr>
      <vt:lpstr>One extra rule: what to do on failure</vt:lpstr>
      <vt:lpstr>Specify bindings by instantiating skills in the script</vt:lpstr>
      <vt:lpstr>A nice first step</vt:lpstr>
      <vt:lpstr>New iteration: split up the skill </vt:lpstr>
      <vt:lpstr>Read skill</vt:lpstr>
      <vt:lpstr>Iterate skill now uses WM as input</vt:lpstr>
      <vt:lpstr>Final operator passes control on to the next skill</vt:lpstr>
      <vt:lpstr>Respond skill</vt:lpstr>
      <vt:lpstr>Now instantiate and link together</vt:lpstr>
      <vt:lpstr>For semantic, we have a problem</vt:lpstr>
      <vt:lpstr>For now, we choose simplicity</vt:lpstr>
      <vt:lpstr>Bindings for semantic</vt:lpstr>
      <vt:lpstr>A final improvement</vt:lpstr>
      <vt:lpstr>Modify the iterate skill</vt:lpstr>
      <vt:lpstr>Need two operators to handle the iteration</vt:lpstr>
      <vt:lpstr>Final operators are the same</vt:lpstr>
      <vt:lpstr>Instantiation of the skills</vt:lpstr>
      <vt:lpstr>How to use this new flexibility?</vt:lpstr>
      <vt:lpstr>In the attempt-retrieve sub-skill we check the attribute</vt:lpstr>
      <vt:lpstr>Assignment</vt:lpstr>
      <vt:lpstr>Application: Why and when do people multitask?</vt:lpstr>
      <vt:lpstr>Competition between skills and other inputs for operator priority</vt:lpstr>
      <vt:lpstr>Thinking never stops</vt:lpstr>
      <vt:lpstr>Setup: complex WM task</vt:lpstr>
      <vt:lpstr>PowerPoint Presentation</vt:lpstr>
      <vt:lpstr>Results</vt:lpstr>
      <vt:lpstr>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  <vt:lpstr>Visual distraction</vt:lpstr>
      <vt:lpstr>Visual distraction</vt:lpstr>
      <vt:lpstr>Three conditions</vt:lpstr>
      <vt:lpstr>Guess the outcome!</vt:lpstr>
      <vt:lpstr>Second experiment: Find the difference</vt:lpstr>
      <vt:lpstr>Guess the outcome!</vt:lpstr>
      <vt:lpstr>Results </vt:lpstr>
      <vt:lpstr>Overview of the simulation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is there more distraction for hard equations?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model principle</vt:lpstr>
      <vt:lpstr>PowerPoint Presentation</vt:lpstr>
      <vt:lpstr>Why is there more distraction for hard equations?</vt:lpstr>
      <vt:lpstr>PowerPoint Presentation</vt:lpstr>
      <vt:lpstr>Model  results</vt:lpstr>
      <vt:lpstr>General explanation for distraction</vt:lpstr>
      <vt:lpstr>Conclusion</vt:lpstr>
    </vt:vector>
  </TitlesOfParts>
  <Company>CMU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PRIMs tutorial</dc:title>
  <dc:creator>Niels Taatgen</dc:creator>
  <cp:lastModifiedBy>Niels Taatgen</cp:lastModifiedBy>
  <cp:revision>127</cp:revision>
  <dcterms:created xsi:type="dcterms:W3CDTF">2015-07-13T17:04:09Z</dcterms:created>
  <dcterms:modified xsi:type="dcterms:W3CDTF">2022-04-06T10:16:57Z</dcterms:modified>
</cp:coreProperties>
</file>

<file path=docProps/thumbnail.jpeg>
</file>